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57" r:id="rId4"/>
    <p:sldId id="270" r:id="rId5"/>
    <p:sldId id="271" r:id="rId6"/>
    <p:sldId id="283" r:id="rId7"/>
    <p:sldId id="272" r:id="rId8"/>
    <p:sldId id="273" r:id="rId9"/>
    <p:sldId id="274" r:id="rId10"/>
    <p:sldId id="280" r:id="rId11"/>
    <p:sldId id="284" r:id="rId12"/>
    <p:sldId id="275" r:id="rId13"/>
    <p:sldId id="285" r:id="rId14"/>
    <p:sldId id="277" r:id="rId15"/>
    <p:sldId id="281" r:id="rId16"/>
    <p:sldId id="276" r:id="rId17"/>
    <p:sldId id="278" r:id="rId18"/>
    <p:sldId id="279" r:id="rId19"/>
    <p:sldId id="286" r:id="rId20"/>
    <p:sldId id="282" r:id="rId21"/>
    <p:sldId id="287" r:id="rId22"/>
    <p:sldId id="288" r:id="rId23"/>
    <p:sldId id="289" r:id="rId24"/>
    <p:sldId id="290" r:id="rId25"/>
    <p:sldId id="291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25"/>
    <p:restoredTop sz="94685"/>
  </p:normalViewPr>
  <p:slideViewPr>
    <p:cSldViewPr snapToGrid="0" snapToObjects="1">
      <p:cViewPr varScale="1">
        <p:scale>
          <a:sx n="144" d="100"/>
          <a:sy n="144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3f872ab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33f872ab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4269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8893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aoaj@jm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lab.cs.jmu.edu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3.cs.jmu.edu/molloykp/cs444/cs444_2021Spring/cs444_Calendar.php" TargetMode="External"/><Relationship Id="rId2" Type="http://schemas.openxmlformats.org/officeDocument/2006/relationships/hyperlink" Target="mailto:molloykp@jmu.edu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utolab.cs.jmu.edu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1403" y="15008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Intelligence</a:t>
            </a:r>
            <a:br>
              <a:rPr lang="en-US" dirty="0"/>
            </a:br>
            <a:r>
              <a:rPr lang="en-US" dirty="0"/>
              <a:t>Intro and Agents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077409"/>
            <a:ext cx="4521200" cy="1655762"/>
          </a:xfrm>
        </p:spPr>
        <p:txBody>
          <a:bodyPr>
            <a:normAutofit lnSpcReduction="10000"/>
          </a:bodyPr>
          <a:lstStyle/>
          <a:p>
            <a:r>
              <a:rPr lang="en-US"/>
              <a:t>CS 444 – Spring 2021</a:t>
            </a:r>
          </a:p>
          <a:p>
            <a:r>
              <a:rPr lang="en-US"/>
              <a:t>Dr. Kevin Molloy</a:t>
            </a:r>
          </a:p>
          <a:p>
            <a:r>
              <a:rPr lang="en-US"/>
              <a:t>Department of Computer Science</a:t>
            </a:r>
          </a:p>
          <a:p>
            <a:r>
              <a:rPr lang="en-US"/>
              <a:t>James Madison University</a:t>
            </a:r>
            <a:endParaRPr lang="en-US" dirty="0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16D19C0B-4BCD-B549-A48C-1297BCA3F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699" y="2648667"/>
            <a:ext cx="3742803" cy="1671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99" y="300277"/>
            <a:ext cx="1841674" cy="184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8"/>
            <a:ext cx="2359068" cy="3613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78" y="2292139"/>
            <a:ext cx="2580405" cy="194030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Some figures and inspiration from</a:t>
            </a:r>
          </a:p>
          <a:p>
            <a:r>
              <a:rPr lang="en-US" sz="1200" dirty="0"/>
              <a:t>Zoran </a:t>
            </a:r>
            <a:r>
              <a:rPr lang="en-US" sz="1200" dirty="0" err="1"/>
              <a:t>Duric</a:t>
            </a:r>
            <a:r>
              <a:rPr lang="en-US" sz="1200" dirty="0"/>
              <a:t>, Amarda Shehu, Dan Klein, and Pieter </a:t>
            </a:r>
            <a:r>
              <a:rPr lang="en-US" sz="1200" dirty="0" err="1"/>
              <a:t>Abbeel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8326352" cy="593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Are we intelligent? </a:t>
            </a:r>
            <a:r>
              <a:rPr lang="en-US" dirty="0"/>
              <a:t>Are animals intelligent?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Intelligence?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FFADC-EF6E-F24B-8EAA-C5C51C6E0835}"/>
              </a:ext>
            </a:extLst>
          </p:cNvPr>
          <p:cNvSpPr txBox="1">
            <a:spLocks/>
          </p:cNvSpPr>
          <p:nvPr/>
        </p:nvSpPr>
        <p:spPr>
          <a:xfrm>
            <a:off x="249475" y="2167566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7F08C-7E71-1D45-B3CE-F4EBCAE7F677}"/>
              </a:ext>
            </a:extLst>
          </p:cNvPr>
          <p:cNvSpPr txBox="1">
            <a:spLocks/>
          </p:cNvSpPr>
          <p:nvPr/>
        </p:nvSpPr>
        <p:spPr>
          <a:xfrm>
            <a:off x="249475" y="1692300"/>
            <a:ext cx="4222315" cy="49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CB8269-D1D6-8749-B6FA-F72865440DD3}"/>
              </a:ext>
            </a:extLst>
          </p:cNvPr>
          <p:cNvSpPr txBox="1">
            <a:spLocks/>
          </p:cNvSpPr>
          <p:nvPr/>
        </p:nvSpPr>
        <p:spPr>
          <a:xfrm>
            <a:off x="249475" y="3455765"/>
            <a:ext cx="10078260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Take a few moments and write down your definition of intelligence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0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My definition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FFADC-EF6E-F24B-8EAA-C5C51C6E0835}"/>
              </a:ext>
            </a:extLst>
          </p:cNvPr>
          <p:cNvSpPr txBox="1">
            <a:spLocks/>
          </p:cNvSpPr>
          <p:nvPr/>
        </p:nvSpPr>
        <p:spPr>
          <a:xfrm>
            <a:off x="249475" y="2167566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7F08C-7E71-1D45-B3CE-F4EBCAE7F677}"/>
              </a:ext>
            </a:extLst>
          </p:cNvPr>
          <p:cNvSpPr txBox="1">
            <a:spLocks/>
          </p:cNvSpPr>
          <p:nvPr/>
        </p:nvSpPr>
        <p:spPr>
          <a:xfrm>
            <a:off x="249475" y="1692300"/>
            <a:ext cx="4222315" cy="49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674AFE-B206-4247-A489-80A4AC4AD0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84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computational model/process that: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solve a problem that does not have an efficient algorithm and requires ”intuition”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Reasons using facts (and allows new facts to be learned)</a:t>
            </a:r>
          </a:p>
          <a:p>
            <a:endParaRPr lang="en-US" dirty="0"/>
          </a:p>
          <a:p>
            <a:r>
              <a:rPr lang="en-US" dirty="0"/>
              <a:t>Learns a process by given a set of examples (this is a specialty of AI known as machine learning or statistical inference).</a:t>
            </a:r>
          </a:p>
        </p:txBody>
      </p:sp>
    </p:spTree>
    <p:extLst>
      <p:ext uri="{BB962C8B-B14F-4D97-AF65-F5344CB8AC3E}">
        <p14:creationId xmlns:p14="http://schemas.microsoft.com/office/powerpoint/2010/main" val="86252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7350731" cy="409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Science of making machines that: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AI?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C7CAD6-BCEB-1F45-B942-917C5B22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896" y="2251117"/>
            <a:ext cx="4064000" cy="304800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7D40A-4EBA-2D48-844C-CAC0E44D4D51}"/>
              </a:ext>
            </a:extLst>
          </p:cNvPr>
          <p:cNvSpPr txBox="1"/>
          <p:nvPr/>
        </p:nvSpPr>
        <p:spPr>
          <a:xfrm>
            <a:off x="1646711" y="27558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Think like 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E8CF2-581E-7A44-8A95-F67DBF251551}"/>
              </a:ext>
            </a:extLst>
          </p:cNvPr>
          <p:cNvSpPr txBox="1"/>
          <p:nvPr/>
        </p:nvSpPr>
        <p:spPr>
          <a:xfrm>
            <a:off x="1646711" y="440358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Act like people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5E68F-867F-F742-8222-2E62570DB1B8}"/>
              </a:ext>
            </a:extLst>
          </p:cNvPr>
          <p:cNvSpPr txBox="1"/>
          <p:nvPr/>
        </p:nvSpPr>
        <p:spPr>
          <a:xfrm>
            <a:off x="8411689" y="27558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Think rationally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7FF52-CFE7-8C41-A10B-F4B060F69979}"/>
              </a:ext>
            </a:extLst>
          </p:cNvPr>
          <p:cNvSpPr txBox="1"/>
          <p:nvPr/>
        </p:nvSpPr>
        <p:spPr>
          <a:xfrm>
            <a:off x="8411689" y="4271749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Act rationally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D3780D-2751-B143-80B7-6A0ACF92EBE1}"/>
              </a:ext>
            </a:extLst>
          </p:cNvPr>
          <p:cNvSpPr/>
          <p:nvPr/>
        </p:nvSpPr>
        <p:spPr>
          <a:xfrm>
            <a:off x="1829342" y="2060146"/>
            <a:ext cx="4420538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2B42D-D1D9-694D-BAA5-E6A713E6EEDB}"/>
              </a:ext>
            </a:extLst>
          </p:cNvPr>
          <p:cNvSpPr/>
          <p:nvPr/>
        </p:nvSpPr>
        <p:spPr>
          <a:xfrm>
            <a:off x="1926454" y="3622717"/>
            <a:ext cx="4278679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CC5F4-A14E-C644-A644-E2DD0E9EE04D}"/>
              </a:ext>
            </a:extLst>
          </p:cNvPr>
          <p:cNvSpPr/>
          <p:nvPr/>
        </p:nvSpPr>
        <p:spPr>
          <a:xfrm>
            <a:off x="6054753" y="2100824"/>
            <a:ext cx="4278679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23392D-D5E9-454F-A274-97B1A86E082B}"/>
              </a:ext>
            </a:extLst>
          </p:cNvPr>
          <p:cNvSpPr/>
          <p:nvPr/>
        </p:nvSpPr>
        <p:spPr>
          <a:xfrm>
            <a:off x="5986867" y="3622717"/>
            <a:ext cx="4278679" cy="167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7350731" cy="409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Science of making machines that: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AI?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7C7CAD6-BCEB-1F45-B942-917C5B22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0896" y="2251117"/>
            <a:ext cx="4064000" cy="304800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F7D40A-4EBA-2D48-844C-CAC0E44D4D51}"/>
              </a:ext>
            </a:extLst>
          </p:cNvPr>
          <p:cNvSpPr txBox="1"/>
          <p:nvPr/>
        </p:nvSpPr>
        <p:spPr>
          <a:xfrm>
            <a:off x="1646711" y="27558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Think like people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E8CF2-581E-7A44-8A95-F67DBF251551}"/>
              </a:ext>
            </a:extLst>
          </p:cNvPr>
          <p:cNvSpPr txBox="1"/>
          <p:nvPr/>
        </p:nvSpPr>
        <p:spPr>
          <a:xfrm>
            <a:off x="1646711" y="440358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Act like people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5E68F-867F-F742-8222-2E62570DB1B8}"/>
              </a:ext>
            </a:extLst>
          </p:cNvPr>
          <p:cNvSpPr txBox="1"/>
          <p:nvPr/>
        </p:nvSpPr>
        <p:spPr>
          <a:xfrm>
            <a:off x="8411689" y="2755818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Think rationally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D7FF52-CFE7-8C41-A10B-F4B060F69979}"/>
              </a:ext>
            </a:extLst>
          </p:cNvPr>
          <p:cNvSpPr txBox="1"/>
          <p:nvPr/>
        </p:nvSpPr>
        <p:spPr>
          <a:xfrm>
            <a:off x="8411689" y="4271749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Act rationally</a:t>
            </a:r>
          </a:p>
        </p:txBody>
      </p:sp>
    </p:spTree>
    <p:extLst>
      <p:ext uri="{BB962C8B-B14F-4D97-AF65-F5344CB8AC3E}">
        <p14:creationId xmlns:p14="http://schemas.microsoft.com/office/powerpoint/2010/main" val="183109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9785172" cy="4090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use the term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rational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a very specific, technical way: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Rational: maximally achieving pre-defined goals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Rationality only concerns what decisions are made (not the thought process behind how the decisions are made)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Goals are expressed in terms of the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outcomes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Being rational means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your expected utility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Rational Decisions?  What are these?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F3A619-C9D1-8E4F-830C-117F18E624F8}"/>
              </a:ext>
            </a:extLst>
          </p:cNvPr>
          <p:cNvSpPr txBox="1">
            <a:spLocks/>
          </p:cNvSpPr>
          <p:nvPr/>
        </p:nvSpPr>
        <p:spPr>
          <a:xfrm>
            <a:off x="249477" y="4267853"/>
            <a:ext cx="9785172" cy="409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Might think of AI as being the study of </a:t>
            </a: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computational rationality</a:t>
            </a:r>
            <a:r>
              <a:rPr lang="en-US" b="1" baseline="30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0ADFACD-DCE7-154D-8CC9-060C9CC81BFB}"/>
              </a:ext>
            </a:extLst>
          </p:cNvPr>
          <p:cNvSpPr txBox="1">
            <a:spLocks/>
          </p:cNvSpPr>
          <p:nvPr/>
        </p:nvSpPr>
        <p:spPr>
          <a:xfrm>
            <a:off x="10377996" y="6597791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term from Peter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Abbeel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3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C9BBF79-77FB-2B46-B041-F4276AAA0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2993" y="1401957"/>
            <a:ext cx="4226805" cy="1463545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Quantifying Artificial Intelligence – The Turing Test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A41B32-C052-024F-A273-E623C089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58" y="956301"/>
            <a:ext cx="10515600" cy="525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To be intelligent is to act humanly. – Alan Turing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00C2359-A21D-604D-983B-FBED962F893D}"/>
              </a:ext>
            </a:extLst>
          </p:cNvPr>
          <p:cNvSpPr txBox="1">
            <a:spLocks/>
          </p:cNvSpPr>
          <p:nvPr/>
        </p:nvSpPr>
        <p:spPr>
          <a:xfrm>
            <a:off x="0" y="1518663"/>
            <a:ext cx="8383837" cy="26936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u="sng" dirty="0">
                <a:solidFill>
                  <a:schemeClr val="accent1"/>
                </a:solidFill>
              </a:rPr>
              <a:t>Turing Test</a:t>
            </a:r>
          </a:p>
          <a:p>
            <a:r>
              <a:rPr lang="en-US" sz="2200" dirty="0"/>
              <a:t>Turing focused on “acting like a human” as an operational definition of artificial intelligence: Turing (1950).  “Computing machinery and intelligence”</a:t>
            </a:r>
          </a:p>
          <a:p>
            <a:r>
              <a:rPr lang="en-US" sz="2200" dirty="0"/>
              <a:t>Proposed the “imitation” game as a test for a hidden intelligent artifact who could be fed visual and material information</a:t>
            </a:r>
          </a:p>
          <a:p>
            <a:r>
              <a:rPr lang="en-US" sz="2200" b="1" dirty="0">
                <a:solidFill>
                  <a:schemeClr val="accent1"/>
                </a:solidFill>
              </a:rPr>
              <a:t>Objective</a:t>
            </a:r>
            <a:r>
              <a:rPr lang="en-US" sz="2200" dirty="0"/>
              <a:t>: fool a human 30% of the time in a 5-minute test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53EB0D3-A409-4E4E-B969-57343F792DFF}"/>
              </a:ext>
            </a:extLst>
          </p:cNvPr>
          <p:cNvSpPr txBox="1">
            <a:spLocks/>
          </p:cNvSpPr>
          <p:nvPr/>
        </p:nvSpPr>
        <p:spPr>
          <a:xfrm>
            <a:off x="112358" y="4448849"/>
            <a:ext cx="11600761" cy="74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This test introduced major components of AI: knowledge, reasoning, language, understanding, learning (computer vision, robotics). Turing predicted this would be reached by the year 2000.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2926504-60EC-0C4B-8115-2DD6605F0543}"/>
              </a:ext>
            </a:extLst>
          </p:cNvPr>
          <p:cNvSpPr txBox="1">
            <a:spLocks/>
          </p:cNvSpPr>
          <p:nvPr/>
        </p:nvSpPr>
        <p:spPr>
          <a:xfrm>
            <a:off x="337031" y="5069806"/>
            <a:ext cx="11688897" cy="1162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accent1"/>
                </a:solidFill>
              </a:rPr>
              <a:t>Problem:</a:t>
            </a:r>
            <a:r>
              <a:rPr lang="en-US" sz="2200" dirty="0"/>
              <a:t> Turing test is not reproducible, informative/constructive, or amenable to mathematic analysis.  </a:t>
            </a:r>
          </a:p>
          <a:p>
            <a:r>
              <a:rPr lang="en-US" sz="2200" dirty="0">
                <a:solidFill>
                  <a:schemeClr val="accent1"/>
                </a:solidFill>
              </a:rPr>
              <a:t>Weak vs Strong AI argument</a:t>
            </a:r>
            <a:r>
              <a:rPr lang="en-US" sz="2200" dirty="0"/>
              <a:t>: One can simulate intelligence but not possess it.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91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02" y="857516"/>
            <a:ext cx="7971245" cy="2060206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Human brains are very good at making rational decisions, but not perfect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Brains are not as modular as software, so hard to reverse engineer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"Brains are to intelligence as wings are to flight"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Our Brains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80E31D-8413-CD4E-A088-8C40BBCC5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403" y="946295"/>
            <a:ext cx="2575907" cy="1821247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7A5289B-5416-CC40-A888-78D33C7CE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082568"/>
              </p:ext>
            </p:extLst>
          </p:nvPr>
        </p:nvGraphicFramePr>
        <p:xfrm>
          <a:off x="1026113" y="2847031"/>
          <a:ext cx="9536092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4610">
                  <a:extLst>
                    <a:ext uri="{9D8B030D-6E8A-4147-A177-3AD203B41FA5}">
                      <a16:colId xmlns:a16="http://schemas.microsoft.com/office/drawing/2014/main" val="4113086535"/>
                    </a:ext>
                  </a:extLst>
                </a:gridCol>
                <a:gridCol w="2238056">
                  <a:extLst>
                    <a:ext uri="{9D8B030D-6E8A-4147-A177-3AD203B41FA5}">
                      <a16:colId xmlns:a16="http://schemas.microsoft.com/office/drawing/2014/main" val="227975290"/>
                    </a:ext>
                  </a:extLst>
                </a:gridCol>
                <a:gridCol w="2262908">
                  <a:extLst>
                    <a:ext uri="{9D8B030D-6E8A-4147-A177-3AD203B41FA5}">
                      <a16:colId xmlns:a16="http://schemas.microsoft.com/office/drawing/2014/main" val="2938134911"/>
                    </a:ext>
                  </a:extLst>
                </a:gridCol>
                <a:gridCol w="1625259">
                  <a:extLst>
                    <a:ext uri="{9D8B030D-6E8A-4147-A177-3AD203B41FA5}">
                      <a16:colId xmlns:a16="http://schemas.microsoft.com/office/drawing/2014/main" val="3982093469"/>
                    </a:ext>
                  </a:extLst>
                </a:gridCol>
                <a:gridCol w="1625259">
                  <a:extLst>
                    <a:ext uri="{9D8B030D-6E8A-4147-A177-3AD203B41FA5}">
                      <a16:colId xmlns:a16="http://schemas.microsoft.com/office/drawing/2014/main" val="1190947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Supercomputer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Personal Computer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Human Brain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327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Computational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6</a:t>
                      </a:r>
                      <a:r>
                        <a:rPr lang="en-US" sz="2000" dirty="0"/>
                        <a:t> GPUs and CPUs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15</a:t>
                      </a:r>
                      <a:r>
                        <a:rPr lang="en-US" sz="2000" dirty="0"/>
                        <a:t> 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 CPU cores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10</a:t>
                      </a:r>
                      <a:r>
                        <a:rPr lang="en-US" sz="2000" dirty="0"/>
                        <a:t> transistors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5</a:t>
                      </a:r>
                      <a:r>
                        <a:rPr lang="en-US" sz="2000" dirty="0"/>
                        <a:t> neurons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6</a:t>
                      </a:r>
                      <a:r>
                        <a:rPr lang="en-US" sz="2000" dirty="0"/>
                        <a:t> columns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11</a:t>
                      </a:r>
                      <a:r>
                        <a:rPr lang="en-US" sz="2000" dirty="0"/>
                        <a:t> neurons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214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Storage 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16</a:t>
                      </a:r>
                      <a:r>
                        <a:rPr lang="en-US" sz="2000" dirty="0"/>
                        <a:t> bytes RAM</a:t>
                      </a:r>
                    </a:p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17</a:t>
                      </a:r>
                      <a:r>
                        <a:rPr lang="en-US" sz="2000" dirty="0"/>
                        <a:t> bytes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10</a:t>
                      </a:r>
                      <a:r>
                        <a:rPr lang="en-US" sz="2000" dirty="0"/>
                        <a:t> bytes RAM</a:t>
                      </a:r>
                    </a:p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12</a:t>
                      </a:r>
                      <a:r>
                        <a:rPr lang="en-US" sz="2000" dirty="0"/>
                        <a:t> bytes disk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7</a:t>
                      </a:r>
                      <a:r>
                        <a:rPr lang="en-US" sz="2000" dirty="0"/>
                        <a:t> synapses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11</a:t>
                      </a:r>
                      <a:r>
                        <a:rPr lang="en-US" sz="2000" dirty="0"/>
                        <a:t> neurons</a:t>
                      </a:r>
                    </a:p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14</a:t>
                      </a:r>
                      <a:r>
                        <a:rPr lang="en-US" sz="2000" dirty="0"/>
                        <a:t> synapses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218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Cycle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-9</a:t>
                      </a:r>
                      <a:r>
                        <a:rPr lang="en-US" sz="2000" dirty="0"/>
                        <a:t>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-9</a:t>
                      </a:r>
                      <a:r>
                        <a:rPr lang="en-US" sz="2000" dirty="0"/>
                        <a:t>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-3</a:t>
                      </a:r>
                      <a:r>
                        <a:rPr lang="en-US" sz="2000" dirty="0"/>
                        <a:t>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-3</a:t>
                      </a:r>
                      <a:r>
                        <a:rPr lang="en-US" sz="2000" dirty="0"/>
                        <a:t>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24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Operations/sec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aseline="0" dirty="0"/>
                        <a:t>10</a:t>
                      </a:r>
                      <a:r>
                        <a:rPr lang="en-US" sz="2000" baseline="300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</a:t>
                      </a:r>
                      <a:r>
                        <a:rPr lang="en-US" sz="2000" baseline="300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870762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3F9737-EB10-7E43-8F20-9CED55586C8D}"/>
              </a:ext>
            </a:extLst>
          </p:cNvPr>
          <p:cNvSpPr txBox="1">
            <a:spLocks/>
          </p:cNvSpPr>
          <p:nvPr/>
        </p:nvSpPr>
        <p:spPr>
          <a:xfrm>
            <a:off x="8364246" y="5586692"/>
            <a:ext cx="2894120" cy="1134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100,000 CPUs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Amazon EC2 costs $5,000 per hour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9A07C7-A7CA-834B-8D38-2DBFDDEF012E}"/>
              </a:ext>
            </a:extLst>
          </p:cNvPr>
          <p:cNvSpPr txBox="1">
            <a:spLocks/>
          </p:cNvSpPr>
          <p:nvPr/>
        </p:nvSpPr>
        <p:spPr>
          <a:xfrm>
            <a:off x="901826" y="5641612"/>
            <a:ext cx="7150221" cy="866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each synapse is 1 FLOP (fire/not fire once per second),</a:t>
            </a:r>
          </a:p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Then human brain requires 10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flops = 1 petaflop</a:t>
            </a:r>
          </a:p>
        </p:txBody>
      </p:sp>
    </p:spTree>
    <p:extLst>
      <p:ext uri="{BB962C8B-B14F-4D97-AF65-F5344CB8AC3E}">
        <p14:creationId xmlns:p14="http://schemas.microsoft.com/office/powerpoint/2010/main" val="2311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Summarized History of 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7168A7E-07D2-244D-B396-BF8A57925D54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883971"/>
            <a:ext cx="8271165" cy="5362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800" dirty="0"/>
              <a:t>1940-1950: Early days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1943: McCulloch &amp; Pitts: Boolean circuit model of brain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1950: Turing's “Computing Machinery and Intelligence”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1950—70: Excitement: Look, Ma, no hands!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1950s: Early AI programs, including Samuel's checkers program, Newell &amp; Simon's Logic Theorist, Gelernter's Geometry Engine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1956: Dartmouth meeting: “Artificial Intelligence” adopted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1965: Robinson's complete algorithm for logical reasoning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1970—90: Knowledge-based approaches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1969—79: Early development of knowledge-based systems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1980—88: Expert systems industry booms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1988—93: Expert systems industry busts: “AI Winter”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1990—: Statistical approaches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Resurgence of probability, focus on uncertainty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General increase in technical depth</a:t>
            </a:r>
          </a:p>
          <a:p>
            <a:pPr lvl="1">
              <a:lnSpc>
                <a:spcPct val="80000"/>
              </a:lnSpc>
            </a:pPr>
            <a:r>
              <a:rPr lang="en-US" sz="1800" dirty="0"/>
              <a:t>Agents and learning systems… “AI Spring”?</a:t>
            </a:r>
          </a:p>
          <a:p>
            <a:pPr>
              <a:lnSpc>
                <a:spcPct val="80000"/>
              </a:lnSpc>
            </a:pPr>
            <a:endParaRPr lang="en-US" sz="1800" dirty="0"/>
          </a:p>
          <a:p>
            <a:pPr>
              <a:lnSpc>
                <a:spcPct val="80000"/>
              </a:lnSpc>
            </a:pPr>
            <a:r>
              <a:rPr lang="en-US" sz="1800" dirty="0"/>
              <a:t>2021—: Where are we now?     </a:t>
            </a:r>
          </a:p>
        </p:txBody>
      </p:sp>
    </p:spTree>
    <p:extLst>
      <p:ext uri="{BB962C8B-B14F-4D97-AF65-F5344CB8AC3E}">
        <p14:creationId xmlns:p14="http://schemas.microsoft.com/office/powerpoint/2010/main" val="160381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Can AI Do?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05E53B52-ACA4-E14A-A5F6-FFB1B85D633F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047750"/>
            <a:ext cx="8534400" cy="5056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Quiz: Which of the following can be done at present?</a:t>
            </a:r>
          </a:p>
          <a:p>
            <a:pPr>
              <a:lnSpc>
                <a:spcPct val="80000"/>
              </a:lnSpc>
            </a:pP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000" dirty="0"/>
              <a:t>Play a decent game of Jeopardy?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Play a decent game of table tennis?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Drive safely along a curving mountain road?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Drive safely along Reservoir  Street?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Buy a week's worth of groceries on the web?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Buy a week's worth of groceries at Martins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Discover and prove a new mathematical theorem?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Converse successfully with another person for an hour?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Perform a surgical operation?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Put away the dishes and fold the laundry?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Translate spoken Chinese into spoken English in real time?</a:t>
            </a:r>
          </a:p>
          <a:p>
            <a:pPr>
              <a:lnSpc>
                <a:spcPct val="80000"/>
              </a:lnSpc>
            </a:pPr>
            <a:r>
              <a:rPr lang="en-US" sz="2000" dirty="0"/>
              <a:t>Write an intentionally funny story?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9C826262-D466-754A-9831-C1A7870B35BD}"/>
              </a:ext>
            </a:extLst>
          </p:cNvPr>
          <p:cNvSpPr>
            <a:spLocks/>
          </p:cNvSpPr>
          <p:nvPr/>
        </p:nvSpPr>
        <p:spPr bwMode="auto">
          <a:xfrm>
            <a:off x="321502" y="1824262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55E546C2-04A5-3A4C-A994-F3B191E12FAE}"/>
              </a:ext>
            </a:extLst>
          </p:cNvPr>
          <p:cNvSpPr>
            <a:spLocks/>
          </p:cNvSpPr>
          <p:nvPr/>
        </p:nvSpPr>
        <p:spPr bwMode="auto">
          <a:xfrm>
            <a:off x="321501" y="2157772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5E1B9BE1-BAA9-1344-AC68-92654EF14342}"/>
              </a:ext>
            </a:extLst>
          </p:cNvPr>
          <p:cNvSpPr>
            <a:spLocks/>
          </p:cNvSpPr>
          <p:nvPr/>
        </p:nvSpPr>
        <p:spPr bwMode="auto">
          <a:xfrm>
            <a:off x="316135" y="3322704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E07C7B89-D207-344F-A290-A18C80995C5F}"/>
              </a:ext>
            </a:extLst>
          </p:cNvPr>
          <p:cNvSpPr>
            <a:spLocks/>
          </p:cNvSpPr>
          <p:nvPr/>
        </p:nvSpPr>
        <p:spPr bwMode="auto">
          <a:xfrm>
            <a:off x="328692" y="5528350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5946E6AF-3DB9-7B46-B81A-2A2DE71EFDF7}"/>
              </a:ext>
            </a:extLst>
          </p:cNvPr>
          <p:cNvSpPr>
            <a:spLocks/>
          </p:cNvSpPr>
          <p:nvPr/>
        </p:nvSpPr>
        <p:spPr bwMode="auto">
          <a:xfrm>
            <a:off x="355432" y="3680789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D4733131-0C8A-5041-951C-CF7F04C8CF56}"/>
              </a:ext>
            </a:extLst>
          </p:cNvPr>
          <p:cNvSpPr>
            <a:spLocks/>
          </p:cNvSpPr>
          <p:nvPr/>
        </p:nvSpPr>
        <p:spPr bwMode="auto">
          <a:xfrm>
            <a:off x="339441" y="4448219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19" name="Freeform 16">
            <a:extLst>
              <a:ext uri="{FF2B5EF4-FFF2-40B4-BE49-F238E27FC236}">
                <a16:creationId xmlns:a16="http://schemas.microsoft.com/office/drawing/2014/main" id="{82DF2658-C7FB-0441-B0F2-432FA9067D69}"/>
              </a:ext>
            </a:extLst>
          </p:cNvPr>
          <p:cNvSpPr>
            <a:spLocks/>
          </p:cNvSpPr>
          <p:nvPr/>
        </p:nvSpPr>
        <p:spPr bwMode="auto">
          <a:xfrm>
            <a:off x="339441" y="5926776"/>
            <a:ext cx="170260" cy="171450"/>
          </a:xfrm>
          <a:custGeom>
            <a:avLst/>
            <a:gdLst>
              <a:gd name="T0" fmla="*/ 0 w 409"/>
              <a:gd name="T1" fmla="*/ 2147483647 h 412"/>
              <a:gd name="T2" fmla="*/ 2147483647 w 409"/>
              <a:gd name="T3" fmla="*/ 2147483647 h 412"/>
              <a:gd name="T4" fmla="*/ 2147483647 w 409"/>
              <a:gd name="T5" fmla="*/ 2147483647 h 412"/>
              <a:gd name="T6" fmla="*/ 2147483647 w 409"/>
              <a:gd name="T7" fmla="*/ 2147483647 h 412"/>
              <a:gd name="T8" fmla="*/ 2147483647 w 409"/>
              <a:gd name="T9" fmla="*/ 2147483647 h 412"/>
              <a:gd name="T10" fmla="*/ 2147483647 w 409"/>
              <a:gd name="T11" fmla="*/ 2147483647 h 412"/>
              <a:gd name="T12" fmla="*/ 2147483647 w 409"/>
              <a:gd name="T13" fmla="*/ 2147483647 h 412"/>
              <a:gd name="T14" fmla="*/ 2147483647 w 409"/>
              <a:gd name="T15" fmla="*/ 2147483647 h 412"/>
              <a:gd name="T16" fmla="*/ 2147483647 w 409"/>
              <a:gd name="T17" fmla="*/ 2147483647 h 412"/>
              <a:gd name="T18" fmla="*/ 2147483647 w 409"/>
              <a:gd name="T19" fmla="*/ 0 h 412"/>
              <a:gd name="T20" fmla="*/ 2147483647 w 409"/>
              <a:gd name="T21" fmla="*/ 2147483647 h 412"/>
              <a:gd name="T22" fmla="*/ 2147483647 w 409"/>
              <a:gd name="T23" fmla="*/ 0 h 412"/>
              <a:gd name="T24" fmla="*/ 0 w 409"/>
              <a:gd name="T25" fmla="*/ 2147483647 h 41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09"/>
              <a:gd name="T40" fmla="*/ 0 h 412"/>
              <a:gd name="T41" fmla="*/ 409 w 409"/>
              <a:gd name="T42" fmla="*/ 412 h 41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09" h="412">
                <a:moveTo>
                  <a:pt x="0" y="59"/>
                </a:moveTo>
                <a:lnTo>
                  <a:pt x="160" y="220"/>
                </a:lnTo>
                <a:lnTo>
                  <a:pt x="16" y="364"/>
                </a:lnTo>
                <a:lnTo>
                  <a:pt x="64" y="412"/>
                </a:lnTo>
                <a:lnTo>
                  <a:pt x="208" y="268"/>
                </a:lnTo>
                <a:lnTo>
                  <a:pt x="352" y="412"/>
                </a:lnTo>
                <a:lnTo>
                  <a:pt x="400" y="364"/>
                </a:lnTo>
                <a:lnTo>
                  <a:pt x="256" y="220"/>
                </a:lnTo>
                <a:lnTo>
                  <a:pt x="409" y="59"/>
                </a:lnTo>
                <a:lnTo>
                  <a:pt x="355" y="0"/>
                </a:lnTo>
                <a:lnTo>
                  <a:pt x="208" y="172"/>
                </a:lnTo>
                <a:lnTo>
                  <a:pt x="54" y="0"/>
                </a:lnTo>
                <a:lnTo>
                  <a:pt x="0" y="59"/>
                </a:lnTo>
                <a:close/>
              </a:path>
            </a:pathLst>
          </a:cu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156274D-13AE-3741-951B-0F713EC007D1}"/>
              </a:ext>
            </a:extLst>
          </p:cNvPr>
          <p:cNvGrpSpPr>
            <a:grpSpLocks/>
          </p:cNvGrpSpPr>
          <p:nvPr/>
        </p:nvGrpSpPr>
        <p:grpSpPr bwMode="auto">
          <a:xfrm>
            <a:off x="316135" y="4049793"/>
            <a:ext cx="228600" cy="171450"/>
            <a:chOff x="4896" y="2256"/>
            <a:chExt cx="432" cy="816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41C1689-788A-9C45-BB38-6D5FE9AE6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4967BE9-4600-A349-B1DA-40FC36DE1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EB5E1896-D5D8-584F-8A24-4D2D1EDFA6C0}"/>
              </a:ext>
            </a:extLst>
          </p:cNvPr>
          <p:cNvGrpSpPr>
            <a:grpSpLocks/>
          </p:cNvGrpSpPr>
          <p:nvPr/>
        </p:nvGrpSpPr>
        <p:grpSpPr bwMode="auto">
          <a:xfrm>
            <a:off x="339441" y="4801261"/>
            <a:ext cx="228600" cy="171450"/>
            <a:chOff x="4896" y="2256"/>
            <a:chExt cx="432" cy="816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B601D40-BEDD-484F-B679-AF0DC76AB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507D6F68-C92D-B748-81C4-831F96BE4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</p:grpSp>
      <p:grpSp>
        <p:nvGrpSpPr>
          <p:cNvPr id="26" name="Group 20">
            <a:extLst>
              <a:ext uri="{FF2B5EF4-FFF2-40B4-BE49-F238E27FC236}">
                <a16:creationId xmlns:a16="http://schemas.microsoft.com/office/drawing/2014/main" id="{D7D45CC9-1524-B547-9590-4DB6D9AD9CA0}"/>
              </a:ext>
            </a:extLst>
          </p:cNvPr>
          <p:cNvGrpSpPr>
            <a:grpSpLocks/>
          </p:cNvGrpSpPr>
          <p:nvPr/>
        </p:nvGrpSpPr>
        <p:grpSpPr bwMode="auto">
          <a:xfrm>
            <a:off x="316135" y="2957198"/>
            <a:ext cx="228600" cy="171450"/>
            <a:chOff x="4896" y="2256"/>
            <a:chExt cx="432" cy="816"/>
          </a:xfrm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E7693FC9-A343-F849-AEE9-9D016E438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6" y="2256"/>
              <a:ext cx="432" cy="624"/>
            </a:xfrm>
            <a:custGeom>
              <a:avLst/>
              <a:gdLst>
                <a:gd name="T0" fmla="*/ 0 w 432"/>
                <a:gd name="T1" fmla="*/ 192 h 624"/>
                <a:gd name="T2" fmla="*/ 96 w 432"/>
                <a:gd name="T3" fmla="*/ 0 h 624"/>
                <a:gd name="T4" fmla="*/ 336 w 432"/>
                <a:gd name="T5" fmla="*/ 0 h 624"/>
                <a:gd name="T6" fmla="*/ 432 w 432"/>
                <a:gd name="T7" fmla="*/ 192 h 624"/>
                <a:gd name="T8" fmla="*/ 336 w 432"/>
                <a:gd name="T9" fmla="*/ 384 h 624"/>
                <a:gd name="T10" fmla="*/ 240 w 432"/>
                <a:gd name="T11" fmla="*/ 432 h 624"/>
                <a:gd name="T12" fmla="*/ 240 w 432"/>
                <a:gd name="T13" fmla="*/ 624 h 624"/>
                <a:gd name="T14" fmla="*/ 144 w 432"/>
                <a:gd name="T15" fmla="*/ 624 h 624"/>
                <a:gd name="T16" fmla="*/ 144 w 432"/>
                <a:gd name="T17" fmla="*/ 384 h 624"/>
                <a:gd name="T18" fmla="*/ 288 w 432"/>
                <a:gd name="T19" fmla="*/ 288 h 624"/>
                <a:gd name="T20" fmla="*/ 336 w 432"/>
                <a:gd name="T21" fmla="*/ 192 h 624"/>
                <a:gd name="T22" fmla="*/ 288 w 432"/>
                <a:gd name="T23" fmla="*/ 96 h 624"/>
                <a:gd name="T24" fmla="*/ 144 w 432"/>
                <a:gd name="T25" fmla="*/ 96 h 624"/>
                <a:gd name="T26" fmla="*/ 96 w 432"/>
                <a:gd name="T27" fmla="*/ 240 h 624"/>
                <a:gd name="T28" fmla="*/ 0 w 432"/>
                <a:gd name="T29" fmla="*/ 192 h 62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2"/>
                <a:gd name="T46" fmla="*/ 0 h 624"/>
                <a:gd name="T47" fmla="*/ 432 w 432"/>
                <a:gd name="T48" fmla="*/ 624 h 62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2" h="624">
                  <a:moveTo>
                    <a:pt x="0" y="192"/>
                  </a:moveTo>
                  <a:lnTo>
                    <a:pt x="96" y="0"/>
                  </a:lnTo>
                  <a:lnTo>
                    <a:pt x="336" y="0"/>
                  </a:lnTo>
                  <a:lnTo>
                    <a:pt x="432" y="192"/>
                  </a:lnTo>
                  <a:lnTo>
                    <a:pt x="336" y="384"/>
                  </a:lnTo>
                  <a:lnTo>
                    <a:pt x="240" y="432"/>
                  </a:lnTo>
                  <a:lnTo>
                    <a:pt x="240" y="624"/>
                  </a:lnTo>
                  <a:lnTo>
                    <a:pt x="144" y="624"/>
                  </a:lnTo>
                  <a:lnTo>
                    <a:pt x="144" y="384"/>
                  </a:lnTo>
                  <a:lnTo>
                    <a:pt x="288" y="288"/>
                  </a:lnTo>
                  <a:lnTo>
                    <a:pt x="336" y="192"/>
                  </a:lnTo>
                  <a:lnTo>
                    <a:pt x="288" y="96"/>
                  </a:lnTo>
                  <a:lnTo>
                    <a:pt x="144" y="96"/>
                  </a:lnTo>
                  <a:lnTo>
                    <a:pt x="96" y="24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BC77E1-0655-744A-816A-809CDF119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" y="2976"/>
              <a:ext cx="96" cy="96"/>
            </a:xfrm>
            <a:custGeom>
              <a:avLst/>
              <a:gdLst>
                <a:gd name="T0" fmla="*/ 96 w 96"/>
                <a:gd name="T1" fmla="*/ 0 h 96"/>
                <a:gd name="T2" fmla="*/ 0 w 96"/>
                <a:gd name="T3" fmla="*/ 0 h 96"/>
                <a:gd name="T4" fmla="*/ 0 w 96"/>
                <a:gd name="T5" fmla="*/ 96 h 96"/>
                <a:gd name="T6" fmla="*/ 96 w 96"/>
                <a:gd name="T7" fmla="*/ 96 h 96"/>
                <a:gd name="T8" fmla="*/ 96 w 96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6"/>
                <a:gd name="T16" fmla="*/ 0 h 96"/>
                <a:gd name="T17" fmla="*/ 96 w 96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6" h="96">
                  <a:moveTo>
                    <a:pt x="96" y="0"/>
                  </a:moveTo>
                  <a:lnTo>
                    <a:pt x="0" y="0"/>
                  </a:lnTo>
                  <a:lnTo>
                    <a:pt x="0" y="96"/>
                  </a:lnTo>
                  <a:lnTo>
                    <a:pt x="96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noAutofit/>
            </a:bodyPr>
            <a:lstStyle/>
            <a:p>
              <a:endParaRPr lang="en-US"/>
            </a:p>
          </p:txBody>
        </p:sp>
      </p:grpSp>
      <p:sp>
        <p:nvSpPr>
          <p:cNvPr id="29" name="Freeform 10">
            <a:extLst>
              <a:ext uri="{FF2B5EF4-FFF2-40B4-BE49-F238E27FC236}">
                <a16:creationId xmlns:a16="http://schemas.microsoft.com/office/drawing/2014/main" id="{BDDA131B-EAA0-9F49-94DB-78C133D0519C}"/>
              </a:ext>
            </a:extLst>
          </p:cNvPr>
          <p:cNvSpPr>
            <a:spLocks/>
          </p:cNvSpPr>
          <p:nvPr/>
        </p:nvSpPr>
        <p:spPr bwMode="auto">
          <a:xfrm>
            <a:off x="316135" y="5207304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52136A8B-A6F7-0E45-A124-E0A78B547756}"/>
              </a:ext>
            </a:extLst>
          </p:cNvPr>
          <p:cNvSpPr>
            <a:spLocks/>
          </p:cNvSpPr>
          <p:nvPr/>
        </p:nvSpPr>
        <p:spPr bwMode="auto">
          <a:xfrm>
            <a:off x="321500" y="2609003"/>
            <a:ext cx="238125" cy="171450"/>
          </a:xfrm>
          <a:custGeom>
            <a:avLst/>
            <a:gdLst>
              <a:gd name="T0" fmla="*/ 2147483647 w 248"/>
              <a:gd name="T1" fmla="*/ 2147483647 h 144"/>
              <a:gd name="T2" fmla="*/ 2147483647 w 248"/>
              <a:gd name="T3" fmla="*/ 0 h 144"/>
              <a:gd name="T4" fmla="*/ 2147483647 w 248"/>
              <a:gd name="T5" fmla="*/ 2147483647 h 144"/>
              <a:gd name="T6" fmla="*/ 0 w 248"/>
              <a:gd name="T7" fmla="*/ 2147483647 h 144"/>
              <a:gd name="T8" fmla="*/ 2147483647 w 248"/>
              <a:gd name="T9" fmla="*/ 2147483647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8"/>
              <a:gd name="T16" fmla="*/ 0 h 144"/>
              <a:gd name="T17" fmla="*/ 248 w 248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8" h="144">
                <a:moveTo>
                  <a:pt x="77" y="144"/>
                </a:moveTo>
                <a:lnTo>
                  <a:pt x="248" y="0"/>
                </a:lnTo>
                <a:lnTo>
                  <a:pt x="86" y="94"/>
                </a:lnTo>
                <a:lnTo>
                  <a:pt x="0" y="51"/>
                </a:lnTo>
                <a:lnTo>
                  <a:pt x="77" y="144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68579" tIns="34289" rIns="68579" bIns="34289">
            <a:noAutofit/>
          </a:bodyPr>
          <a:lstStyle/>
          <a:p>
            <a:endParaRPr lang="en-US"/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D5865BFD-5237-B248-90B6-37E6D73C7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8786" y="2405830"/>
            <a:ext cx="3259417" cy="234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ROBOTICS_laundry.m4v" descr="ROBOTICS_laundry.m4v">
            <a:hlinkClick r:id="" action="ppaction://media"/>
            <a:extLst>
              <a:ext uri="{FF2B5EF4-FFF2-40B4-BE49-F238E27FC236}">
                <a16:creationId xmlns:a16="http://schemas.microsoft.com/office/drawing/2014/main" id="{837D62CF-B3E0-924B-9994-236164D17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9256" y="1061108"/>
            <a:ext cx="7003144" cy="525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26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Course Topics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0A57CA-56B7-7846-8282-10A79BF24684}"/>
              </a:ext>
            </a:extLst>
          </p:cNvPr>
          <p:cNvSpPr txBox="1">
            <a:spLocks/>
          </p:cNvSpPr>
          <p:nvPr/>
        </p:nvSpPr>
        <p:spPr>
          <a:xfrm>
            <a:off x="478881" y="914849"/>
            <a:ext cx="5548349" cy="1807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Part I: Making decisions</a:t>
            </a:r>
          </a:p>
          <a:p>
            <a:r>
              <a:rPr lang="en-US" sz="2000" dirty="0"/>
              <a:t>Fast search and planning</a:t>
            </a:r>
          </a:p>
          <a:p>
            <a:r>
              <a:rPr lang="en-US" sz="2000" dirty="0"/>
              <a:t>Constraint satisfaction</a:t>
            </a:r>
          </a:p>
          <a:p>
            <a:r>
              <a:rPr lang="en-US" sz="2000" dirty="0"/>
              <a:t>Adversarial and Uncertain search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AC082B-8D12-1148-ABF5-F58160C5B60A}"/>
              </a:ext>
            </a:extLst>
          </p:cNvPr>
          <p:cNvSpPr txBox="1">
            <a:spLocks/>
          </p:cNvSpPr>
          <p:nvPr/>
        </p:nvSpPr>
        <p:spPr>
          <a:xfrm>
            <a:off x="470708" y="2945915"/>
            <a:ext cx="5548351" cy="18075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Part II: Representing Knowledge and Logic</a:t>
            </a:r>
          </a:p>
          <a:p>
            <a:r>
              <a:rPr lang="en-US" sz="2000" dirty="0"/>
              <a:t>Propositional Logic and representation</a:t>
            </a:r>
          </a:p>
          <a:p>
            <a:r>
              <a:rPr lang="en-US" sz="2000" dirty="0"/>
              <a:t>First-order logic and reasoning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542F24-01D6-EE4B-8A25-18CB3FCE14CD}"/>
              </a:ext>
            </a:extLst>
          </p:cNvPr>
          <p:cNvSpPr txBox="1">
            <a:spLocks/>
          </p:cNvSpPr>
          <p:nvPr/>
        </p:nvSpPr>
        <p:spPr>
          <a:xfrm>
            <a:off x="470709" y="4861262"/>
            <a:ext cx="4918036" cy="1367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Part III: Reasoning under Uncertainty</a:t>
            </a:r>
          </a:p>
          <a:p>
            <a:r>
              <a:rPr lang="en-US" sz="2000" dirty="0"/>
              <a:t>Markov Models</a:t>
            </a:r>
          </a:p>
          <a:p>
            <a:r>
              <a:rPr lang="en-US" sz="2000" dirty="0"/>
              <a:t>Bayes nets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BF0E83-8F7E-BE4A-BF8F-85241951A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503" y="2903610"/>
            <a:ext cx="2610203" cy="19576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F2301B-A2C4-3148-B947-0BC192D4C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929" y="957545"/>
            <a:ext cx="2191152" cy="1957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3C5B1D-D27D-394A-854B-D0ED17782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625" y="4930264"/>
            <a:ext cx="2669081" cy="1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2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81859"/>
            <a:ext cx="11360800" cy="572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 algn="ctr">
              <a:buClr>
                <a:srgbClr val="452E5E"/>
              </a:buClr>
              <a:buSzPts val="4000"/>
            </a:pPr>
            <a:r>
              <a:rPr lang="en" sz="4000"/>
              <a:t>Meet and Greet</a:t>
            </a:r>
            <a:endParaRPr sz="400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51867" y="654667"/>
            <a:ext cx="6765200" cy="4983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" sz="3200" dirty="0"/>
              <a:t>Who is this person?</a:t>
            </a:r>
            <a:endParaRPr sz="3200" dirty="0"/>
          </a:p>
          <a:p>
            <a:pPr indent="-491054">
              <a:lnSpc>
                <a:spcPct val="120000"/>
              </a:lnSpc>
              <a:buSzPts val="2200"/>
            </a:pPr>
            <a:r>
              <a:rPr lang="en" sz="2933" dirty="0"/>
              <a:t>Grew up in Newport News. Last 20 years in Northern Virginia</a:t>
            </a:r>
            <a:endParaRPr sz="2933" dirty="0"/>
          </a:p>
          <a:p>
            <a:pPr indent="-491054">
              <a:lnSpc>
                <a:spcPct val="120000"/>
              </a:lnSpc>
              <a:buSzPts val="2200"/>
            </a:pPr>
            <a:r>
              <a:rPr lang="en" sz="2933" dirty="0"/>
              <a:t>Got my PhD in 2015 in computer science with a focus on robotics, artificial intelligence and structural biology (proteins)</a:t>
            </a:r>
            <a:endParaRPr sz="2933" dirty="0"/>
          </a:p>
          <a:p>
            <a:pPr indent="-491054">
              <a:lnSpc>
                <a:spcPct val="120000"/>
              </a:lnSpc>
              <a:buSzPts val="2200"/>
            </a:pPr>
            <a:r>
              <a:rPr lang="en" sz="2933" dirty="0"/>
              <a:t>Work/lived in southern France (Toulouse) for ≈ 2 years as a research scientist </a:t>
            </a:r>
            <a:endParaRPr sz="2933" dirty="0"/>
          </a:p>
          <a:p>
            <a:pPr indent="-491054">
              <a:lnSpc>
                <a:spcPct val="120000"/>
              </a:lnSpc>
              <a:buSzPts val="2200"/>
            </a:pPr>
            <a:r>
              <a:rPr lang="en" sz="2933" dirty="0"/>
              <a:t>My 3</a:t>
            </a:r>
            <a:r>
              <a:rPr lang="en" sz="2933" baseline="30000" dirty="0"/>
              <a:t>rd</a:t>
            </a:r>
            <a:r>
              <a:rPr lang="en" sz="2933" dirty="0"/>
              <a:t> year at JMU</a:t>
            </a:r>
            <a:endParaRPr sz="2933" dirty="0">
              <a:uFill>
                <a:noFill/>
              </a:uFill>
              <a:hlinkClick r:id="rId3"/>
            </a:endParaRPr>
          </a:p>
          <a:p>
            <a:pPr marL="0" indent="0">
              <a:lnSpc>
                <a:spcPct val="100000"/>
              </a:lnSpc>
              <a:spcAft>
                <a:spcPts val="2133"/>
              </a:spcAft>
              <a:buNone/>
            </a:pPr>
            <a:endParaRPr sz="2667" dirty="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8901" y="1558201"/>
            <a:ext cx="5099036" cy="40796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0A2F0EF-83AA-B240-8B11-554698C32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92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Designing Rational Agents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A5923344-9936-FE4D-8185-3F9FC520C944}"/>
              </a:ext>
            </a:extLst>
          </p:cNvPr>
          <p:cNvSpPr txBox="1">
            <a:spLocks noChangeArrowheads="1"/>
          </p:cNvSpPr>
          <p:nvPr/>
        </p:nvSpPr>
        <p:spPr>
          <a:xfrm>
            <a:off x="342899" y="1200149"/>
            <a:ext cx="6104207" cy="4623601"/>
          </a:xfrm>
          <a:prstGeom prst="rect">
            <a:avLst/>
          </a:prstGeom>
        </p:spPr>
        <p:txBody>
          <a:bodyPr vert="horz" lIns="91440" tIns="45720" rIns="99058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2" indent="-342892">
              <a:spcBef>
                <a:spcPct val="0"/>
              </a:spcBef>
            </a:pPr>
            <a:r>
              <a:rPr lang="en-US" sz="2000" dirty="0"/>
              <a:t>An </a:t>
            </a:r>
            <a:r>
              <a:rPr lang="en-US" sz="2000" b="1" dirty="0"/>
              <a:t>agent</a:t>
            </a:r>
            <a:r>
              <a:rPr lang="en-US" sz="2000" dirty="0"/>
              <a:t> is an entity that </a:t>
            </a:r>
            <a:r>
              <a:rPr lang="en-US" sz="2000" i="1" dirty="0"/>
              <a:t>perceives</a:t>
            </a:r>
            <a:r>
              <a:rPr lang="en-US" sz="2000" dirty="0"/>
              <a:t> and </a:t>
            </a:r>
            <a:r>
              <a:rPr lang="en-US" sz="2000" i="1" dirty="0"/>
              <a:t>acts</a:t>
            </a:r>
            <a:r>
              <a:rPr lang="en-US" sz="2000" dirty="0"/>
              <a:t>.</a:t>
            </a:r>
          </a:p>
          <a:p>
            <a:pPr marL="342892" indent="-342892">
              <a:spcBef>
                <a:spcPct val="0"/>
              </a:spcBef>
            </a:pPr>
            <a:endParaRPr lang="en-US" sz="2000" dirty="0"/>
          </a:p>
          <a:p>
            <a:pPr marL="342892" indent="-342892">
              <a:spcBef>
                <a:spcPts val="1125"/>
              </a:spcBef>
            </a:pPr>
            <a:r>
              <a:rPr lang="en-US" sz="2000" dirty="0"/>
              <a:t>A </a:t>
            </a:r>
            <a:r>
              <a:rPr lang="en-US" sz="2000" b="1" dirty="0"/>
              <a:t>rational agent</a:t>
            </a:r>
            <a:r>
              <a:rPr lang="en-US" sz="2000" b="1" i="1" dirty="0"/>
              <a:t> </a:t>
            </a:r>
            <a:r>
              <a:rPr lang="en-US" sz="2000" dirty="0"/>
              <a:t>selects actions that maximize its (expected) </a:t>
            </a:r>
            <a:r>
              <a:rPr lang="en-US" sz="2000" b="1" dirty="0"/>
              <a:t>utility</a:t>
            </a:r>
            <a:r>
              <a:rPr lang="en-US" sz="2000" dirty="0"/>
              <a:t> given the percepts sequence to date.</a:t>
            </a:r>
          </a:p>
          <a:p>
            <a:pPr marL="342892" indent="-342892">
              <a:spcBef>
                <a:spcPts val="1125"/>
              </a:spcBef>
            </a:pPr>
            <a:endParaRPr lang="en-US" sz="2000" dirty="0"/>
          </a:p>
          <a:p>
            <a:pPr marL="342892" indent="-342892">
              <a:spcBef>
                <a:spcPts val="1125"/>
              </a:spcBef>
            </a:pPr>
            <a:r>
              <a:rPr lang="en-US" sz="2000" dirty="0"/>
              <a:t>Characteristics of the </a:t>
            </a:r>
            <a:r>
              <a:rPr lang="en-US" sz="2000" b="1" dirty="0"/>
              <a:t>percepts, environment,</a:t>
            </a:r>
            <a:r>
              <a:rPr lang="en-US" sz="2000" dirty="0"/>
              <a:t> and </a:t>
            </a:r>
            <a:r>
              <a:rPr lang="en-US" sz="2000" b="1" dirty="0"/>
              <a:t>action space </a:t>
            </a:r>
            <a:r>
              <a:rPr lang="en-US" sz="2000" dirty="0"/>
              <a:t>dictate techniques for selecting rational actions (PEAS)</a:t>
            </a:r>
          </a:p>
          <a:p>
            <a:pPr marL="342892" indent="-342892">
              <a:spcBef>
                <a:spcPts val="1125"/>
              </a:spcBef>
            </a:pPr>
            <a:endParaRPr lang="en-US" sz="2000" dirty="0"/>
          </a:p>
          <a:p>
            <a:pPr marL="342892" indent="-342892">
              <a:spcBef>
                <a:spcPts val="1125"/>
              </a:spcBef>
            </a:pPr>
            <a:r>
              <a:rPr lang="en-US" sz="2000" b="1" dirty="0">
                <a:solidFill>
                  <a:srgbClr val="333399"/>
                </a:solidFill>
                <a:cs typeface="Arial" charset="0"/>
              </a:rPr>
              <a:t>This course </a:t>
            </a:r>
            <a:r>
              <a:rPr lang="en-US" sz="2000" dirty="0">
                <a:solidFill>
                  <a:srgbClr val="333399"/>
                </a:solidFill>
                <a:cs typeface="Arial" charset="0"/>
              </a:rPr>
              <a:t>is about: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2000" dirty="0">
                <a:cs typeface="Arial" charset="0"/>
              </a:rPr>
              <a:t>General AI techniques for a variety of problem types</a:t>
            </a:r>
          </a:p>
          <a:p>
            <a:pPr marL="629825" lvl="1" indent="-257168">
              <a:lnSpc>
                <a:spcPct val="80000"/>
              </a:lnSpc>
              <a:spcBef>
                <a:spcPts val="554"/>
              </a:spcBef>
              <a:buSzPct val="100000"/>
            </a:pPr>
            <a:r>
              <a:rPr lang="en-US" sz="2000" dirty="0">
                <a:cs typeface="Arial" charset="0"/>
              </a:rPr>
              <a:t>Learning to recognize when and how a new problem can be solved with an existing technique</a:t>
            </a:r>
          </a:p>
          <a:p>
            <a:pPr marL="342892" indent="-342892">
              <a:spcBef>
                <a:spcPts val="1125"/>
              </a:spcBef>
            </a:pPr>
            <a:endParaRPr lang="en-US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D10E3D-3C63-484C-AE6F-AC1FA6BE51A6}"/>
              </a:ext>
            </a:extLst>
          </p:cNvPr>
          <p:cNvGrpSpPr/>
          <p:nvPr/>
        </p:nvGrpSpPr>
        <p:grpSpPr>
          <a:xfrm>
            <a:off x="7267113" y="3041301"/>
            <a:ext cx="2895598" cy="1434703"/>
            <a:chOff x="4616215" y="3194447"/>
            <a:chExt cx="4052397" cy="1434703"/>
          </a:xfrm>
        </p:grpSpPr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355C0B10-6FA0-9142-8C55-F1D9C94C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6215" y="3200398"/>
              <a:ext cx="1919558" cy="1309688"/>
            </a:xfrm>
            <a:prstGeom prst="roundRect">
              <a:avLst>
                <a:gd name="adj" fmla="val 10912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4" name="Line 8">
              <a:extLst>
                <a:ext uri="{FF2B5EF4-FFF2-40B4-BE49-F238E27FC236}">
                  <a16:creationId xmlns:a16="http://schemas.microsoft.com/office/drawing/2014/main" id="{47863119-4E21-B240-B7E2-D4253E51FC9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5611414" y="3672670"/>
              <a:ext cx="0" cy="53101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2EF0D7A2-82AE-FF48-BCC7-410514C0961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4687016" y="3598189"/>
              <a:ext cx="564897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/>
              <a:r>
                <a:rPr lang="en-US" sz="1600" b="1" dirty="0">
                  <a:latin typeface="Calibri" pitchFamily="34" charset="0"/>
                  <a:cs typeface="Arial" charset="0"/>
                </a:rPr>
                <a:t>Agent</a:t>
              </a:r>
            </a:p>
          </p:txBody>
        </p: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BE4D2DCD-2F25-4442-9B46-F87A42203F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3764" y="3748869"/>
              <a:ext cx="476250" cy="323850"/>
              <a:chOff x="0" y="0"/>
              <a:chExt cx="400" cy="272"/>
            </a:xfrm>
          </p:grpSpPr>
          <p:sp>
            <p:nvSpPr>
              <p:cNvPr id="26" name="AutoShape 11">
                <a:extLst>
                  <a:ext uri="{FF2B5EF4-FFF2-40B4-BE49-F238E27FC236}">
                    <a16:creationId xmlns:a16="http://schemas.microsoft.com/office/drawing/2014/main" id="{438826C1-9494-A540-AE4F-C87C3B0D5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400" cy="272"/>
              </a:xfrm>
              <a:prstGeom prst="roundRect">
                <a:avLst>
                  <a:gd name="adj" fmla="val 28120"/>
                </a:avLst>
              </a:prstGeom>
              <a:solidFill>
                <a:srgbClr val="FFFFFF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sz="1600">
                  <a:latin typeface="Calibri" pitchFamily="34" charset="0"/>
                </a:endParaRPr>
              </a:p>
            </p:txBody>
          </p:sp>
          <p:sp>
            <p:nvSpPr>
              <p:cNvPr id="27" name="Rectangle 12">
                <a:extLst>
                  <a:ext uri="{FF2B5EF4-FFF2-40B4-BE49-F238E27FC236}">
                    <a16:creationId xmlns:a16="http://schemas.microsoft.com/office/drawing/2014/main" id="{58B4B916-B800-8944-95CE-97904A794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" y="32"/>
                <a:ext cx="139" cy="23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600" b="1" dirty="0">
                    <a:latin typeface="Calibri" pitchFamily="34" charset="0"/>
                    <a:cs typeface="Arial" charset="0"/>
                  </a:rPr>
                  <a:t>?</a:t>
                </a:r>
              </a:p>
            </p:txBody>
          </p:sp>
        </p:grpSp>
        <p:grpSp>
          <p:nvGrpSpPr>
            <p:cNvPr id="17" name="Group 13">
              <a:extLst>
                <a:ext uri="{FF2B5EF4-FFF2-40B4-BE49-F238E27FC236}">
                  <a16:creationId xmlns:a16="http://schemas.microsoft.com/office/drawing/2014/main" id="{E0B8C8A8-391E-064C-86C6-9CBE335966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3252" y="3430191"/>
              <a:ext cx="1104900" cy="1059657"/>
              <a:chOff x="32" y="19"/>
              <a:chExt cx="928" cy="890"/>
            </a:xfrm>
          </p:grpSpPr>
          <p:sp>
            <p:nvSpPr>
              <p:cNvPr id="24" name="Rectangle 14">
                <a:extLst>
                  <a:ext uri="{FF2B5EF4-FFF2-40B4-BE49-F238E27FC236}">
                    <a16:creationId xmlns:a16="http://schemas.microsoft.com/office/drawing/2014/main" id="{62C2E31C-0EEA-B646-84C3-467D40577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" y="19"/>
                <a:ext cx="824" cy="30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Sensors</a:t>
                </a:r>
              </a:p>
            </p:txBody>
          </p:sp>
          <p:sp>
            <p:nvSpPr>
              <p:cNvPr id="25" name="Rectangle 15">
                <a:extLst>
                  <a:ext uri="{FF2B5EF4-FFF2-40B4-BE49-F238E27FC236}">
                    <a16:creationId xmlns:a16="http://schemas.microsoft.com/office/drawing/2014/main" id="{837C22CC-C644-8D4A-BAAC-493BDBCE6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" y="661"/>
                <a:ext cx="928" cy="24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0" tIns="0" rIns="40639" bIns="0"/>
              <a:lstStyle/>
              <a:p>
                <a:pPr marL="29765" algn="ctr"/>
                <a:r>
                  <a:rPr lang="en-US" sz="1400" dirty="0">
                    <a:latin typeface="Calibri" pitchFamily="34" charset="0"/>
                    <a:cs typeface="Arial" charset="0"/>
                  </a:rPr>
                  <a:t>Actuators</a:t>
                </a:r>
              </a:p>
            </p:txBody>
          </p:sp>
        </p:grp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6213D85C-DEC3-EB4A-8114-8A538897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5475" y="3194447"/>
              <a:ext cx="853137" cy="1304925"/>
            </a:xfrm>
            <a:prstGeom prst="roundRect">
              <a:avLst>
                <a:gd name="adj" fmla="val 10944"/>
              </a:avLst>
            </a:prstGeom>
            <a:solidFill>
              <a:srgbClr val="9FB0D1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9E2EB2F8-B05B-B44B-A677-06DD8E1D33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696859" y="3589450"/>
              <a:ext cx="1157018" cy="49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600" b="1" dirty="0">
                  <a:latin typeface="Calibri" pitchFamily="34" charset="0"/>
                  <a:cs typeface="Arial" charset="0"/>
                </a:rPr>
                <a:t>Environment</a:t>
              </a:r>
            </a:p>
          </p:txBody>
        </p:sp>
        <p:sp>
          <p:nvSpPr>
            <p:cNvPr id="20" name="Line 18">
              <a:extLst>
                <a:ext uri="{FF2B5EF4-FFF2-40B4-BE49-F238E27FC236}">
                  <a16:creationId xmlns:a16="http://schemas.microsoft.com/office/drawing/2014/main" id="{5D2692F0-4254-A94A-AE92-A956E4DD15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6182915" y="3574256"/>
              <a:ext cx="185975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1" name="Line 19">
              <a:extLst>
                <a:ext uri="{FF2B5EF4-FFF2-40B4-BE49-F238E27FC236}">
                  <a16:creationId xmlns:a16="http://schemas.microsoft.com/office/drawing/2014/main" id="{ECF0D95B-7344-5E42-AEAF-79210CCE49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75783" y="4324350"/>
              <a:ext cx="176093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med"/>
              <a:tailEnd/>
            </a:ln>
          </p:spPr>
          <p:txBody>
            <a:bodyPr lIns="68579" tIns="34289" rIns="68579" bIns="34289"/>
            <a:lstStyle/>
            <a:p>
              <a:endParaRPr lang="en-US" sz="1600">
                <a:latin typeface="Calibri" pitchFamily="34" charset="0"/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FF5BBD48-DB3B-2F4E-B720-4F06868DF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977" y="3584972"/>
              <a:ext cx="942975" cy="2667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Percepts</a:t>
              </a:r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5539B867-A1C4-CE4D-9BFA-8AE0971E4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9652" y="4324350"/>
              <a:ext cx="809625" cy="3048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30479" bIns="0"/>
            <a:lstStyle/>
            <a:p>
              <a:pPr marL="29765" algn="ctr"/>
              <a:r>
                <a:rPr lang="en-US" sz="1100" dirty="0">
                  <a:latin typeface="Calibri" pitchFamily="34" charset="0"/>
                  <a:cs typeface="Arial" charset="0"/>
                </a:rPr>
                <a:t>Actions</a:t>
              </a:r>
            </a:p>
          </p:txBody>
        </p:sp>
      </p:grpSp>
      <p:pic>
        <p:nvPicPr>
          <p:cNvPr id="28" name="Picture 3">
            <a:extLst>
              <a:ext uri="{FF2B5EF4-FFF2-40B4-BE49-F238E27FC236}">
                <a16:creationId xmlns:a16="http://schemas.microsoft.com/office/drawing/2014/main" id="{74E765DE-36EB-FD43-ABEB-2D41FBA559F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7495712" y="829260"/>
            <a:ext cx="2819399" cy="2207151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A22D9E1-BAF8-B94B-9CF4-C3A30D268A05}"/>
              </a:ext>
            </a:extLst>
          </p:cNvPr>
          <p:cNvSpPr txBox="1"/>
          <p:nvPr/>
        </p:nvSpPr>
        <p:spPr>
          <a:xfrm>
            <a:off x="6285390" y="4460428"/>
            <a:ext cx="5906610" cy="23574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sz="2000" dirty="0"/>
              <a:t>Rational ≠ omniscient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Percepts may not supply all relevant information</a:t>
            </a:r>
          </a:p>
          <a:p>
            <a:endParaRPr lang="en-US" sz="2000" dirty="0"/>
          </a:p>
          <a:p>
            <a:r>
              <a:rPr lang="en-US" sz="2000" dirty="0"/>
              <a:t>Rational ≠ clairvoyant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Action outcomes may not be as expected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dirty="0"/>
              <a:t>Hence, rational does not always equal successful.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130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 bldLvl="5" autoUpdateAnimBg="0" advAuto="0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Agents and Environments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F043A2-1369-7045-BCC9-F195B5520E64}"/>
              </a:ext>
            </a:extLst>
          </p:cNvPr>
          <p:cNvGrpSpPr/>
          <p:nvPr/>
        </p:nvGrpSpPr>
        <p:grpSpPr>
          <a:xfrm>
            <a:off x="7049383" y="1406064"/>
            <a:ext cx="4663736" cy="2121430"/>
            <a:chOff x="7625918" y="1267909"/>
            <a:chExt cx="4663736" cy="21214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01E402-5E37-C54A-AE03-EEDB66AD4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990" y="1329363"/>
              <a:ext cx="4400010" cy="198468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7A17F1-7324-A743-967C-7BE11F8FA759}"/>
                </a:ext>
              </a:extLst>
            </p:cNvPr>
            <p:cNvSpPr txBox="1"/>
            <p:nvPr/>
          </p:nvSpPr>
          <p:spPr>
            <a:xfrm>
              <a:off x="7625918" y="1267909"/>
              <a:ext cx="4663736" cy="2121430"/>
            </a:xfrm>
            <a:prstGeom prst="roundRect">
              <a:avLst/>
            </a:prstGeom>
            <a:solidFill>
              <a:schemeClr val="accent5">
                <a:alpha val="25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lang="en-US" sz="20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39B2365-FE61-984F-97DF-F3FAB67D51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6071" y="1129753"/>
                <a:ext cx="6951729" cy="272314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solidFill>
                      <a:srgbClr val="FF0000"/>
                    </a:solidFill>
                  </a:rPr>
                  <a:t>Agents</a:t>
                </a:r>
                <a:r>
                  <a:rPr lang="en-US" sz="2200" dirty="0"/>
                  <a:t> include humans, robots, softbots, thermostats, etc.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The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agent function </a:t>
                </a:r>
                <a:r>
                  <a:rPr lang="en-US" sz="2200" dirty="0"/>
                  <a:t>maps from percept histories to actions: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: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𝒫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The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agent program </a:t>
                </a:r>
                <a:r>
                  <a:rPr lang="en-US" sz="2200" dirty="0"/>
                  <a:t>runs on the physical </a:t>
                </a:r>
                <a:r>
                  <a:rPr lang="en-US" sz="2200" dirty="0">
                    <a:solidFill>
                      <a:srgbClr val="FF0000"/>
                    </a:solidFill>
                  </a:rPr>
                  <a:t>architecture</a:t>
                </a:r>
                <a:r>
                  <a:rPr lang="en-US" sz="2200" dirty="0"/>
                  <a:t> to produce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.  </a:t>
                </a:r>
              </a:p>
              <a:p>
                <a:pPr marL="0" indent="0" algn="ctr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39B2365-FE61-984F-97DF-F3FAB67D51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071" y="1129753"/>
                <a:ext cx="6951729" cy="2723149"/>
              </a:xfrm>
              <a:blipFill>
                <a:blip r:embed="rId3"/>
                <a:stretch>
                  <a:fillRect l="-911" t="-2315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361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Environment Types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19236E-65D2-F249-A9EC-F2334F0F4142}"/>
              </a:ext>
            </a:extLst>
          </p:cNvPr>
          <p:cNvSpPr txBox="1">
            <a:spLocks/>
          </p:cNvSpPr>
          <p:nvPr/>
        </p:nvSpPr>
        <p:spPr>
          <a:xfrm>
            <a:off x="181245" y="1524047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Fully vs. partially-observable</a:t>
            </a:r>
          </a:p>
          <a:p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7FD5329-9D51-C244-AD50-3CC66FF9C054}"/>
              </a:ext>
            </a:extLst>
          </p:cNvPr>
          <p:cNvSpPr txBox="1">
            <a:spLocks/>
          </p:cNvSpPr>
          <p:nvPr/>
        </p:nvSpPr>
        <p:spPr>
          <a:xfrm>
            <a:off x="132203" y="859963"/>
            <a:ext cx="12055473" cy="7710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Do the agent’s sensors give complete information (relevant to the choice of action) about the estate of the environment at each point in time?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B1067CA-35F1-EE44-98DD-3812BFC3A287}"/>
              </a:ext>
            </a:extLst>
          </p:cNvPr>
          <p:cNvSpPr txBox="1">
            <a:spLocks/>
          </p:cNvSpPr>
          <p:nvPr/>
        </p:nvSpPr>
        <p:spPr>
          <a:xfrm>
            <a:off x="132203" y="2058542"/>
            <a:ext cx="12059797" cy="5186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Does the agent operate in an environment with other agents?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19F40E4-105D-574B-BCB0-A421F4FF187F}"/>
              </a:ext>
            </a:extLst>
          </p:cNvPr>
          <p:cNvSpPr txBox="1">
            <a:spLocks/>
          </p:cNvSpPr>
          <p:nvPr/>
        </p:nvSpPr>
        <p:spPr>
          <a:xfrm>
            <a:off x="181245" y="2391591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Single vs. multi-agent (competitive, cooperative)</a:t>
            </a:r>
          </a:p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3A5809-FBC9-B54D-B37E-980F5A6579D8}"/>
              </a:ext>
            </a:extLst>
          </p:cNvPr>
          <p:cNvSpPr txBox="1">
            <a:spLocks/>
          </p:cNvSpPr>
          <p:nvPr/>
        </p:nvSpPr>
        <p:spPr>
          <a:xfrm>
            <a:off x="132203" y="2943726"/>
            <a:ext cx="12192000" cy="45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Is the next state of the environment complete determined by the current state and agent action?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FDF3586-3073-4B4C-8EA0-2ADD902341D9}"/>
              </a:ext>
            </a:extLst>
          </p:cNvPr>
          <p:cNvSpPr txBox="1">
            <a:spLocks/>
          </p:cNvSpPr>
          <p:nvPr/>
        </p:nvSpPr>
        <p:spPr>
          <a:xfrm>
            <a:off x="156724" y="3223566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Episodic vs. sequential</a:t>
            </a:r>
          </a:p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3D8B68-C103-C84C-961A-46515274D9BB}"/>
              </a:ext>
            </a:extLst>
          </p:cNvPr>
          <p:cNvSpPr txBox="1">
            <a:spLocks/>
          </p:cNvSpPr>
          <p:nvPr/>
        </p:nvSpPr>
        <p:spPr>
          <a:xfrm>
            <a:off x="181245" y="3726991"/>
            <a:ext cx="12192000" cy="45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Can the environment change while the agent is deliberating?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E377564-FA04-6645-8C24-23EC5911D069}"/>
              </a:ext>
            </a:extLst>
          </p:cNvPr>
          <p:cNvSpPr txBox="1">
            <a:spLocks/>
          </p:cNvSpPr>
          <p:nvPr/>
        </p:nvSpPr>
        <p:spPr>
          <a:xfrm>
            <a:off x="156724" y="4068952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Static vs dynamic</a:t>
            </a:r>
          </a:p>
          <a:p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9410F81-6037-7C41-BDF0-49CBF68AD914}"/>
              </a:ext>
            </a:extLst>
          </p:cNvPr>
          <p:cNvSpPr txBox="1">
            <a:spLocks/>
          </p:cNvSpPr>
          <p:nvPr/>
        </p:nvSpPr>
        <p:spPr>
          <a:xfrm>
            <a:off x="181245" y="4567841"/>
            <a:ext cx="12192000" cy="45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What is the domain of values for variables racking environment state, agent state, and time?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C088DF8-9BAB-CF4A-9005-DBBB4210E3AB}"/>
              </a:ext>
            </a:extLst>
          </p:cNvPr>
          <p:cNvSpPr txBox="1">
            <a:spLocks/>
          </p:cNvSpPr>
          <p:nvPr/>
        </p:nvSpPr>
        <p:spPr>
          <a:xfrm>
            <a:off x="181245" y="5389063"/>
            <a:ext cx="12192000" cy="4565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Does the agent know outcomes of all its actions?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B1D7A71-1A83-3B45-BD1F-37F7C4EA1779}"/>
              </a:ext>
            </a:extLst>
          </p:cNvPr>
          <p:cNvSpPr txBox="1">
            <a:spLocks/>
          </p:cNvSpPr>
          <p:nvPr/>
        </p:nvSpPr>
        <p:spPr>
          <a:xfrm>
            <a:off x="0" y="4893580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Discrete vs. continuous</a:t>
            </a:r>
          </a:p>
          <a:p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7A0074F-0B39-FA47-8E58-90D83701128C}"/>
              </a:ext>
            </a:extLst>
          </p:cNvPr>
          <p:cNvSpPr txBox="1">
            <a:spLocks/>
          </p:cNvSpPr>
          <p:nvPr/>
        </p:nvSpPr>
        <p:spPr>
          <a:xfrm>
            <a:off x="0" y="5760981"/>
            <a:ext cx="11878552" cy="518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7388" indent="-222250"/>
            <a:r>
              <a:rPr lang="en-US" sz="2600" dirty="0">
                <a:solidFill>
                  <a:schemeClr val="accent1"/>
                </a:solidFill>
              </a:rPr>
              <a:t>Known vs unknown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Vacuum-cleaner World and Agent Types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0B9E95-33A2-CE47-9F7D-A86C1C9BE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6" y="1030928"/>
            <a:ext cx="4171166" cy="212053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37EE181-E51C-E54B-90BF-FDA33CDDF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366" y="3344192"/>
            <a:ext cx="4171166" cy="17814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Percepts</a:t>
            </a:r>
            <a:r>
              <a:rPr lang="en-US" sz="2200" dirty="0"/>
              <a:t>:  location and contents, e.g., [A, Dirty]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>
                <a:solidFill>
                  <a:srgbClr val="FF0000"/>
                </a:solidFill>
              </a:rPr>
              <a:t>Action</a:t>
            </a:r>
            <a:r>
              <a:rPr lang="en-US" sz="2200" dirty="0"/>
              <a:t>: </a:t>
            </a:r>
            <a:r>
              <a:rPr lang="en-US" sz="2200" i="1" dirty="0"/>
              <a:t>Left, Right, Suck (remove the dirt) , </a:t>
            </a:r>
            <a:r>
              <a:rPr lang="en-US" sz="2200" i="1" dirty="0" err="1"/>
              <a:t>NoOp</a:t>
            </a: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0FB21D8-DF5C-3D42-B8AA-FE4320EE2489}"/>
              </a:ext>
            </a:extLst>
          </p:cNvPr>
          <p:cNvSpPr txBox="1">
            <a:spLocks/>
          </p:cNvSpPr>
          <p:nvPr/>
        </p:nvSpPr>
        <p:spPr>
          <a:xfrm>
            <a:off x="5375633" y="895460"/>
            <a:ext cx="4275674" cy="23192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Four basic types of agents:</a:t>
            </a:r>
          </a:p>
          <a:p>
            <a:pPr marL="687388" indent="-222250"/>
            <a:r>
              <a:rPr lang="en-US" sz="2200" dirty="0"/>
              <a:t>Simple reflex agents</a:t>
            </a:r>
          </a:p>
          <a:p>
            <a:pPr marL="687388" indent="-222250"/>
            <a:r>
              <a:rPr lang="en-US" sz="2200" dirty="0"/>
              <a:t>Reflex agents w/state</a:t>
            </a:r>
          </a:p>
          <a:p>
            <a:pPr marL="687388" indent="-222250"/>
            <a:r>
              <a:rPr lang="en-US" sz="2200" dirty="0"/>
              <a:t>Goal-based agents</a:t>
            </a:r>
          </a:p>
          <a:p>
            <a:pPr marL="687388" indent="-222250"/>
            <a:r>
              <a:rPr lang="en-US" sz="2200" dirty="0"/>
              <a:t>Utility-based agents</a:t>
            </a:r>
          </a:p>
          <a:p>
            <a:pPr marL="465138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9D39D5-911F-4C40-ABE5-A5480039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607" y="2996029"/>
            <a:ext cx="5514653" cy="350559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AFD6C2B-0F6D-FD44-903C-BBA78707241B}"/>
              </a:ext>
            </a:extLst>
          </p:cNvPr>
          <p:cNvSpPr txBox="1">
            <a:spLocks/>
          </p:cNvSpPr>
          <p:nvPr/>
        </p:nvSpPr>
        <p:spPr>
          <a:xfrm>
            <a:off x="4610813" y="6409863"/>
            <a:ext cx="7102306" cy="365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dirty="0"/>
              <a:t>A simple reflex agent</a:t>
            </a:r>
          </a:p>
        </p:txBody>
      </p:sp>
    </p:spTree>
    <p:extLst>
      <p:ext uri="{BB962C8B-B14F-4D97-AF65-F5344CB8AC3E}">
        <p14:creationId xmlns:p14="http://schemas.microsoft.com/office/powerpoint/2010/main" val="3161748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Reflex Agent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8FF3D9-2DEA-054C-95A1-8F8416CD2059}"/>
              </a:ext>
            </a:extLst>
          </p:cNvPr>
          <p:cNvSpPr txBox="1">
            <a:spLocks/>
          </p:cNvSpPr>
          <p:nvPr/>
        </p:nvSpPr>
        <p:spPr>
          <a:xfrm>
            <a:off x="5672020" y="3112241"/>
            <a:ext cx="6353908" cy="2670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Depends, on the performance measure:</a:t>
            </a:r>
          </a:p>
          <a:p>
            <a:r>
              <a:rPr lang="en-US" sz="2400" dirty="0"/>
              <a:t>1 </a:t>
            </a:r>
            <a:r>
              <a:rPr lang="en-US" sz="2400" dirty="0" err="1"/>
              <a:t>pt</a:t>
            </a:r>
            <a:r>
              <a:rPr lang="en-US" sz="2400" dirty="0"/>
              <a:t> for each clean square in each time step</a:t>
            </a:r>
          </a:p>
          <a:p>
            <a:r>
              <a:rPr lang="en-US" sz="2400" dirty="0"/>
              <a:t>Geography is known </a:t>
            </a:r>
            <a:r>
              <a:rPr lang="en-US" sz="2400" i="1" dirty="0"/>
              <a:t>a priori</a:t>
            </a:r>
          </a:p>
          <a:p>
            <a:r>
              <a:rPr lang="en-US" sz="2400" dirty="0"/>
              <a:t>Agent correctly perceives its location and dirt, and the cleaning mechanism works 100% of the time.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B63CCD8-3616-5D4D-A4D4-978A499DB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780" y="915840"/>
            <a:ext cx="8382238" cy="2118759"/>
          </a:xfrm>
          <a:ln w="12700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dirty="0"/>
              <a:t>function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REFLEX-VACUUM-AGENT ([location, status])</a:t>
            </a:r>
            <a:r>
              <a:rPr lang="en-US" sz="2200" dirty="0"/>
              <a:t> returns an action</a:t>
            </a:r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i="1" dirty="0"/>
              <a:t>status = Dirty</a:t>
            </a:r>
            <a:r>
              <a:rPr lang="en-US" sz="2200" dirty="0"/>
              <a:t> </a:t>
            </a:r>
            <a:r>
              <a:rPr lang="en-US" sz="2200" b="1" dirty="0"/>
              <a:t>then</a:t>
            </a:r>
            <a:r>
              <a:rPr lang="en-US" sz="2200" dirty="0"/>
              <a:t> </a:t>
            </a:r>
            <a:r>
              <a:rPr lang="en-US" sz="2200" b="1" dirty="0"/>
              <a:t>return</a:t>
            </a:r>
            <a:r>
              <a:rPr lang="en-US" sz="2200" dirty="0"/>
              <a:t> </a:t>
            </a:r>
            <a:r>
              <a:rPr lang="en-US" sz="2200" i="1" dirty="0"/>
              <a:t>Suck</a:t>
            </a:r>
          </a:p>
          <a:p>
            <a:pPr marL="0" indent="0">
              <a:buNone/>
            </a:pPr>
            <a:r>
              <a:rPr lang="en-US" sz="2200" i="1" dirty="0"/>
              <a:t>	</a:t>
            </a:r>
            <a:r>
              <a:rPr lang="en-US" sz="2200" b="1" dirty="0"/>
              <a:t>else if </a:t>
            </a:r>
            <a:r>
              <a:rPr lang="en-US" sz="2200" i="1" dirty="0"/>
              <a:t>location = A</a:t>
            </a:r>
            <a:r>
              <a:rPr lang="en-US" sz="2200" b="1" i="1" dirty="0"/>
              <a:t> </a:t>
            </a:r>
            <a:r>
              <a:rPr lang="en-US" sz="2200" b="1" dirty="0"/>
              <a:t>then return </a:t>
            </a:r>
            <a:r>
              <a:rPr lang="en-US" sz="2200" i="1" dirty="0"/>
              <a:t>Right</a:t>
            </a:r>
          </a:p>
          <a:p>
            <a:pPr marL="0" indent="0">
              <a:buNone/>
            </a:pPr>
            <a:r>
              <a:rPr lang="en-US" sz="2200" i="1" dirty="0"/>
              <a:t>	</a:t>
            </a:r>
            <a:r>
              <a:rPr lang="en-US" sz="2200" b="1" dirty="0"/>
              <a:t>else if</a:t>
            </a:r>
            <a:r>
              <a:rPr lang="en-US" sz="2200" dirty="0"/>
              <a:t> </a:t>
            </a:r>
            <a:r>
              <a:rPr lang="en-US" sz="2200" i="1" dirty="0"/>
              <a:t>location = B</a:t>
            </a:r>
            <a:r>
              <a:rPr lang="en-US" sz="2200" dirty="0"/>
              <a:t> </a:t>
            </a:r>
            <a:r>
              <a:rPr lang="en-US" sz="2200" b="1" dirty="0"/>
              <a:t>then return </a:t>
            </a:r>
            <a:r>
              <a:rPr lang="en-US" sz="2200" i="1" dirty="0"/>
              <a:t>Left</a:t>
            </a:r>
            <a:endParaRPr lang="en-US" sz="2200" dirty="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B434AE6F-346F-0447-B471-6C26B2A11D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364898"/>
              </p:ext>
            </p:extLst>
          </p:nvPr>
        </p:nvGraphicFramePr>
        <p:xfrm>
          <a:off x="303780" y="3112241"/>
          <a:ext cx="5223169" cy="2670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3169">
                  <a:extLst>
                    <a:ext uri="{9D8B030D-6E8A-4147-A177-3AD203B41FA5}">
                      <a16:colId xmlns:a16="http://schemas.microsoft.com/office/drawing/2014/main" val="2320577046"/>
                    </a:ext>
                  </a:extLst>
                </a:gridCol>
              </a:tblGrid>
              <a:tr h="601848">
                <a:tc>
                  <a:txBody>
                    <a:bodyPr/>
                    <a:lstStyle/>
                    <a:p>
                      <a:r>
                        <a:rPr lang="en-US" sz="2400" dirty="0"/>
                        <a:t>A </a:t>
                      </a:r>
                      <a:r>
                        <a:rPr lang="en-US" sz="2400" b="1" dirty="0">
                          <a:solidFill>
                            <a:srgbClr val="FF0000"/>
                          </a:solidFill>
                        </a:rPr>
                        <a:t>rational</a:t>
                      </a:r>
                      <a:r>
                        <a:rPr lang="en-US" sz="2400" dirty="0"/>
                        <a:t> agent: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520475121"/>
                  </a:ext>
                </a:extLst>
              </a:tr>
              <a:tr h="2068851">
                <a:tc>
                  <a:txBody>
                    <a:bodyPr/>
                    <a:lstStyle/>
                    <a:p>
                      <a:r>
                        <a:rPr lang="en-US" sz="2400" dirty="0"/>
                        <a:t>chooses which ever action maximizes the expected value of the performance measure given the percept sequence to date.  </a:t>
                      </a:r>
                    </a:p>
                  </a:txBody>
                  <a:tcPr>
                    <a:cell3D prstMaterial="dkEdge">
                      <a:bevel prst="cross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734933002"/>
                  </a:ext>
                </a:extLst>
              </a:tr>
            </a:tbl>
          </a:graphicData>
        </a:graphic>
      </p:graphicFrame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BA45BD-29B3-CF40-9A73-EECA50B2F300}"/>
              </a:ext>
            </a:extLst>
          </p:cNvPr>
          <p:cNvSpPr txBox="1">
            <a:spLocks/>
          </p:cNvSpPr>
          <p:nvPr/>
        </p:nvSpPr>
        <p:spPr>
          <a:xfrm>
            <a:off x="8686018" y="1210211"/>
            <a:ext cx="3481778" cy="1020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Can a reflex agent be rational?</a:t>
            </a:r>
          </a:p>
        </p:txBody>
      </p:sp>
    </p:spTree>
    <p:extLst>
      <p:ext uri="{BB962C8B-B14F-4D97-AF65-F5344CB8AC3E}">
        <p14:creationId xmlns:p14="http://schemas.microsoft.com/office/powerpoint/2010/main" val="203417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uiExpand="1" build="p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Learning-based agents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654997-B47A-9849-9283-E4D3A8A55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9" y="891713"/>
            <a:ext cx="6551891" cy="460745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C2CE0A-5C82-4842-BF80-E1C9C9DA6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1732" y="1358827"/>
            <a:ext cx="4604196" cy="48644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Learning-based agents:</a:t>
            </a:r>
          </a:p>
          <a:p>
            <a:r>
              <a:rPr lang="en-US" sz="2200" dirty="0"/>
              <a:t>Performance elements was the "entire" agent previously (accepted sensor input and commanded the actuators).  </a:t>
            </a:r>
          </a:p>
          <a:p>
            <a:r>
              <a:rPr lang="en-US" sz="2200" dirty="0"/>
              <a:t>Learning elements gets feedback from the critic and changes the performance element.</a:t>
            </a:r>
          </a:p>
          <a:p>
            <a:r>
              <a:rPr lang="en-US" sz="2200" dirty="0"/>
              <a:t>Problem generator is the "lets try this and see what happens".  Let's explore the impact of other actions.</a:t>
            </a:r>
          </a:p>
          <a:p>
            <a:r>
              <a:rPr lang="en-US" sz="2200" dirty="0" err="1"/>
              <a:t>Deepmind's</a:t>
            </a:r>
            <a:r>
              <a:rPr lang="en-US" sz="2200" dirty="0"/>
              <a:t> AlphaGo and other recent breakthroughs use these types of agents.</a:t>
            </a:r>
          </a:p>
        </p:txBody>
      </p:sp>
    </p:spTree>
    <p:extLst>
      <p:ext uri="{BB962C8B-B14F-4D97-AF65-F5344CB8AC3E}">
        <p14:creationId xmlns:p14="http://schemas.microsoft.com/office/powerpoint/2010/main" val="634944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02" y="915881"/>
            <a:ext cx="11762983" cy="5422765"/>
          </a:xfrm>
        </p:spPr>
        <p:txBody>
          <a:bodyPr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Register on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Autolab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https://autolab.cs.jmu.edu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 You will need to the use VPN if connecting 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from off Campus (VPN instructions are on the resources page on the class web site).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Signup on Piazza.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 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out and due next Tuesday, January 26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HW 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due this Thursday (January 21st).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/>
              <a:t>Quiz 0 </a:t>
            </a:r>
            <a:r>
              <a:rPr lang="en-US" dirty="0"/>
              <a:t>will be published on Canvas after class on Thursday and will be due Friday, January 22</a:t>
            </a:r>
            <a:r>
              <a:rPr lang="en-US" baseline="30000" dirty="0"/>
              <a:t>nd</a:t>
            </a:r>
            <a:r>
              <a:rPr lang="en-US" dirty="0"/>
              <a:t> @ 5:00 pm.  The quiz will be timed (20 minutes to complete once started).  Topics for Quiz 0 are posted on the class website.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Important This Week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D8009E2-52D6-A745-98A2-B225BD12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12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5437340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Communication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Announcements on webpage and Canvas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Questions?  Discussion on </a:t>
            </a:r>
            <a:r>
              <a:rPr lang="en-US" b="1" dirty="0"/>
              <a:t>Piazza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Email: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molloykp@jmu.edu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Office hours are posted on Canvas. 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Course Delivery: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Lectures: zoom (see canvas for link)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Review of homework via </a:t>
            </a:r>
            <a:r>
              <a:rPr lang="en-US" dirty="0" err="1"/>
              <a:t>Youtube</a:t>
            </a:r>
            <a:r>
              <a:rPr lang="en-US" dirty="0"/>
              <a:t> channel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err="1"/>
              <a:t>Autograded</a:t>
            </a:r>
            <a:r>
              <a:rPr lang="en-US" dirty="0"/>
              <a:t> homework and projects via https://</a:t>
            </a:r>
            <a:r>
              <a:rPr lang="en-US" dirty="0" err="1"/>
              <a:t>autolab.cs.jmu.edu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Course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0396BD-E455-9547-B6E8-BAEE306FB406}"/>
              </a:ext>
            </a:extLst>
          </p:cNvPr>
          <p:cNvSpPr txBox="1">
            <a:spLocks/>
          </p:cNvSpPr>
          <p:nvPr/>
        </p:nvSpPr>
        <p:spPr>
          <a:xfrm>
            <a:off x="6096000" y="1099114"/>
            <a:ext cx="5437340" cy="19708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Course Assignment and Topics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Class calendar is available at </a:t>
            </a:r>
            <a:r>
              <a:rPr lang="en-US" sz="1800" dirty="0">
                <a:hlinkClick r:id="rId3"/>
              </a:rPr>
              <a:t>https://w3.cs.jmu.edu/molloykp/cs444/cs444_2021Spring/cs444_Calendar.php</a:t>
            </a:r>
            <a:endParaRPr lang="en-US" sz="1800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All due dates are in Canvas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26DAE6-4243-5945-9101-7EB8018F1EFF}"/>
              </a:ext>
            </a:extLst>
          </p:cNvPr>
          <p:cNvSpPr txBox="1">
            <a:spLocks/>
          </p:cNvSpPr>
          <p:nvPr/>
        </p:nvSpPr>
        <p:spPr>
          <a:xfrm>
            <a:off x="5970738" y="3428999"/>
            <a:ext cx="5816253" cy="3109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Programming Assignments PAs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Between 6 and 8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Python Programming Language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Students will be expected to present their findings/results to the class (at least once in the semester).  This may be done live or via video.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PA 0 due next Tuesday</a:t>
            </a:r>
          </a:p>
          <a:p>
            <a:pPr lvl="1">
              <a:buFont typeface="Wingdings" pitchFamily="2" charset="2"/>
              <a:buChar char="§"/>
            </a:pPr>
            <a:endParaRPr lang="en-US" dirty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Mastery Learning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7859C71-8400-1140-8EC2-33D59FC2296A}"/>
              </a:ext>
            </a:extLst>
          </p:cNvPr>
          <p:cNvSpPr/>
          <p:nvPr/>
        </p:nvSpPr>
        <p:spPr>
          <a:xfrm>
            <a:off x="5617924" y="1314801"/>
            <a:ext cx="1302707" cy="713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Instruction</a:t>
            </a:r>
          </a:p>
          <a:p>
            <a:pPr algn="ctr"/>
            <a:r>
              <a:rPr lang="en-US" dirty="0"/>
              <a:t>(Unit </a:t>
            </a:r>
            <a:r>
              <a:rPr lang="en-US" b="1" i="1" dirty="0"/>
              <a:t>x</a:t>
            </a:r>
            <a:r>
              <a:rPr lang="en-US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44CF10-0848-3D43-8EC9-B89B9F78D56E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6920631" y="1671793"/>
            <a:ext cx="369519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666A1-A8D6-2746-90D2-5D3D93A7B9DC}"/>
              </a:ext>
            </a:extLst>
          </p:cNvPr>
          <p:cNvSpPr/>
          <p:nvPr/>
        </p:nvSpPr>
        <p:spPr>
          <a:xfrm>
            <a:off x="7290150" y="1314800"/>
            <a:ext cx="1302707" cy="713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Assessment</a:t>
            </a:r>
          </a:p>
          <a:p>
            <a:pPr algn="ctr"/>
            <a:r>
              <a:rPr lang="en-US" dirty="0"/>
              <a:t>Quiz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19829B-DEB4-E847-BAAB-657BF6307D73}"/>
              </a:ext>
            </a:extLst>
          </p:cNvPr>
          <p:cNvCxnSpPr>
            <a:cxnSpLocks/>
          </p:cNvCxnSpPr>
          <p:nvPr/>
        </p:nvCxnSpPr>
        <p:spPr>
          <a:xfrm>
            <a:off x="8605383" y="1665529"/>
            <a:ext cx="356993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ecision 14">
            <a:extLst>
              <a:ext uri="{FF2B5EF4-FFF2-40B4-BE49-F238E27FC236}">
                <a16:creationId xmlns:a16="http://schemas.microsoft.com/office/drawing/2014/main" id="{EB9706FC-5C25-D646-8B92-285E6B09A252}"/>
              </a:ext>
            </a:extLst>
          </p:cNvPr>
          <p:cNvSpPr/>
          <p:nvPr/>
        </p:nvSpPr>
        <p:spPr>
          <a:xfrm>
            <a:off x="8962376" y="979729"/>
            <a:ext cx="1371600" cy="13716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6BE745-91FA-7240-AD4C-A880A3F0EB74}"/>
              </a:ext>
            </a:extLst>
          </p:cNvPr>
          <p:cNvSpPr txBox="1"/>
          <p:nvPr/>
        </p:nvSpPr>
        <p:spPr>
          <a:xfrm>
            <a:off x="9106233" y="1362106"/>
            <a:ext cx="1083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Content </a:t>
            </a:r>
          </a:p>
          <a:p>
            <a:pPr algn="ctr"/>
            <a:r>
              <a:rPr lang="en-US" dirty="0"/>
              <a:t>Mastered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574986-EC8E-AE43-BF9A-73C030A29771}"/>
              </a:ext>
            </a:extLst>
          </p:cNvPr>
          <p:cNvSpPr/>
          <p:nvPr/>
        </p:nvSpPr>
        <p:spPr>
          <a:xfrm>
            <a:off x="10703500" y="1294454"/>
            <a:ext cx="1302707" cy="713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Instruction</a:t>
            </a:r>
          </a:p>
          <a:p>
            <a:pPr algn="ctr"/>
            <a:r>
              <a:rPr lang="en-US" dirty="0"/>
              <a:t>(Unit </a:t>
            </a:r>
            <a:r>
              <a:rPr lang="en-US" b="1" i="1" dirty="0"/>
              <a:t>x + 1)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2346A-BF42-D64F-AFA3-F1553790EDD7}"/>
              </a:ext>
            </a:extLst>
          </p:cNvPr>
          <p:cNvCxnSpPr>
            <a:cxnSpLocks/>
          </p:cNvCxnSpPr>
          <p:nvPr/>
        </p:nvCxnSpPr>
        <p:spPr>
          <a:xfrm>
            <a:off x="10333976" y="1659267"/>
            <a:ext cx="369519" cy="0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A81A61B-08CF-9F41-8D08-6E96B573C4AD}"/>
              </a:ext>
            </a:extLst>
          </p:cNvPr>
          <p:cNvCxnSpPr>
            <a:cxnSpLocks/>
          </p:cNvCxnSpPr>
          <p:nvPr/>
        </p:nvCxnSpPr>
        <p:spPr>
          <a:xfrm>
            <a:off x="9648176" y="2351329"/>
            <a:ext cx="0" cy="429449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6BC1EB4-331C-3D41-91D1-7FE27121BDDF}"/>
              </a:ext>
            </a:extLst>
          </p:cNvPr>
          <p:cNvSpPr/>
          <p:nvPr/>
        </p:nvSpPr>
        <p:spPr>
          <a:xfrm>
            <a:off x="8783877" y="2772296"/>
            <a:ext cx="1705397" cy="80019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Additional Material and</a:t>
            </a:r>
          </a:p>
          <a:p>
            <a:pPr algn="ctr"/>
            <a:r>
              <a:rPr lang="en-US" dirty="0"/>
              <a:t>Instruction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765333-5EF3-6F48-8C7F-3BDFBB1B76DA}"/>
              </a:ext>
            </a:extLst>
          </p:cNvPr>
          <p:cNvSpPr/>
          <p:nvPr/>
        </p:nvSpPr>
        <p:spPr>
          <a:xfrm>
            <a:off x="8996822" y="4120511"/>
            <a:ext cx="1302707" cy="71398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Assessment</a:t>
            </a:r>
          </a:p>
          <a:p>
            <a:pPr algn="ctr"/>
            <a:r>
              <a:rPr lang="en-US" dirty="0"/>
              <a:t>Quiz #2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5D2ED9-F892-AD4C-B144-6D3A1A8F3431}"/>
              </a:ext>
            </a:extLst>
          </p:cNvPr>
          <p:cNvCxnSpPr>
            <a:cxnSpLocks/>
          </p:cNvCxnSpPr>
          <p:nvPr/>
        </p:nvCxnSpPr>
        <p:spPr>
          <a:xfrm>
            <a:off x="9648176" y="3572494"/>
            <a:ext cx="0" cy="548017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5DA167-234C-D643-86BE-FC5E09C7E09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10299529" y="4477503"/>
            <a:ext cx="105532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88E67A-98DC-5246-AE27-1471E8A160A9}"/>
              </a:ext>
            </a:extLst>
          </p:cNvPr>
          <p:cNvCxnSpPr>
            <a:cxnSpLocks/>
          </p:cNvCxnSpPr>
          <p:nvPr/>
        </p:nvCxnSpPr>
        <p:spPr>
          <a:xfrm flipV="1">
            <a:off x="11341055" y="2018611"/>
            <a:ext cx="1" cy="2448718"/>
          </a:xfrm>
          <a:prstGeom prst="line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4"/>
            <a:ext cx="5437340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each week on material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you score well, your done.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If you are not happy with your score, you can take another quiz on the subject the following week.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Starting around week 5 or 6, the quiz will consist of the current material plus material from 5 or 6 weeks ago.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Approximately 12 of these quizzes.  No exams.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5537550" cy="2329881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Prerequisites: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We will be using some basic statistics and linear algebra.  Review material will be provided.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We will use a little calculus in this book for analysis.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Course Information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89AB879-0084-3A4F-A969-2F176AB627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163895"/>
              </p:ext>
            </p:extLst>
          </p:nvPr>
        </p:nvGraphicFramePr>
        <p:xfrm>
          <a:off x="2569792" y="4191000"/>
          <a:ext cx="655972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8140">
                  <a:extLst>
                    <a:ext uri="{9D8B030D-6E8A-4147-A177-3AD203B41FA5}">
                      <a16:colId xmlns:a16="http://schemas.microsoft.com/office/drawing/2014/main" val="2343252456"/>
                    </a:ext>
                  </a:extLst>
                </a:gridCol>
                <a:gridCol w="1287780">
                  <a:extLst>
                    <a:ext uri="{9D8B030D-6E8A-4147-A177-3AD203B41FA5}">
                      <a16:colId xmlns:a16="http://schemas.microsoft.com/office/drawing/2014/main" val="3256384641"/>
                    </a:ext>
                  </a:extLst>
                </a:gridCol>
                <a:gridCol w="1213803">
                  <a:extLst>
                    <a:ext uri="{9D8B030D-6E8A-4147-A177-3AD203B41FA5}">
                      <a16:colId xmlns:a16="http://schemas.microsoft.com/office/drawing/2014/main" val="3517724823"/>
                    </a:ext>
                  </a:extLst>
                </a:gridCol>
              </a:tblGrid>
              <a:tr h="432400"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579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Weekly Quizzes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8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Programming Assignments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 to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48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Homework, Labs, Participation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 to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46804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4D661B-D3CB-4542-81D0-FBAA942D3149}"/>
              </a:ext>
            </a:extLst>
          </p:cNvPr>
          <p:cNvSpPr txBox="1">
            <a:spLocks/>
          </p:cNvSpPr>
          <p:nvPr/>
        </p:nvSpPr>
        <p:spPr>
          <a:xfrm>
            <a:off x="337678" y="3689908"/>
            <a:ext cx="11023949" cy="55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Grading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48E8A2D-792A-4643-9292-1DF6E3C504BF}"/>
              </a:ext>
            </a:extLst>
          </p:cNvPr>
          <p:cNvSpPr txBox="1">
            <a:spLocks/>
          </p:cNvSpPr>
          <p:nvPr/>
        </p:nvSpPr>
        <p:spPr>
          <a:xfrm>
            <a:off x="6096000" y="1099113"/>
            <a:ext cx="5537550" cy="23298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Textbook: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Artificial Intelligence, Forth Edition by Stuart Russell and Peter </a:t>
            </a:r>
            <a:r>
              <a:rPr lang="en-US" dirty="0" err="1"/>
              <a:t>Norvig</a:t>
            </a:r>
            <a:endParaRPr lang="en-US" dirty="0"/>
          </a:p>
          <a:p>
            <a:pPr lvl="1">
              <a:buFont typeface="Wingdings" pitchFamily="2" charset="2"/>
              <a:buChar char="§"/>
            </a:pPr>
            <a:r>
              <a:rPr lang="en-US" dirty="0"/>
              <a:t>The lecture slides and other reading material will be posted.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8CB930-6826-FF40-9600-E2CDD0C1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1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3" y="1099115"/>
            <a:ext cx="5377387" cy="48507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want to learn more about AI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Why Take This Class?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8CB930-6826-FF40-9600-E2CDD0C1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pic>
        <p:nvPicPr>
          <p:cNvPr id="1026" name="Picture 2" descr="AIE-15-chart">
            <a:extLst>
              <a:ext uri="{FF2B5EF4-FFF2-40B4-BE49-F238E27FC236}">
                <a16:creationId xmlns:a16="http://schemas.microsoft.com/office/drawing/2014/main" id="{B0E1BC89-C3C6-5443-A712-033A2E7AC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83" y="981084"/>
            <a:ext cx="6033059" cy="420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B3BCD-FB7F-8D44-AA94-6678B229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14" y="3084012"/>
            <a:ext cx="1455753" cy="146526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5E007C-E128-1349-BAEE-E886F697C5D2}"/>
              </a:ext>
            </a:extLst>
          </p:cNvPr>
          <p:cNvSpPr txBox="1">
            <a:spLocks/>
          </p:cNvSpPr>
          <p:nvPr/>
        </p:nvSpPr>
        <p:spPr>
          <a:xfrm>
            <a:off x="2099092" y="3519944"/>
            <a:ext cx="3431698" cy="4850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CS 445 Machine Learning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E4EC17-CE19-6A41-934F-B31A785FEE73}"/>
              </a:ext>
            </a:extLst>
          </p:cNvPr>
          <p:cNvSpPr txBox="1">
            <a:spLocks/>
          </p:cNvSpPr>
          <p:nvPr/>
        </p:nvSpPr>
        <p:spPr>
          <a:xfrm>
            <a:off x="125494" y="4994829"/>
            <a:ext cx="5962524" cy="1237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JMU AI and Machine Learning Seminar Series</a:t>
            </a:r>
          </a:p>
          <a:p>
            <a:pPr marL="457200" lvl="1" indent="0">
              <a:buNone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Third Thursday of Each Month (4:15 – 5:00 pm)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B9B3512-142B-3142-B042-155154378067}"/>
              </a:ext>
            </a:extLst>
          </p:cNvPr>
          <p:cNvSpPr txBox="1">
            <a:spLocks/>
          </p:cNvSpPr>
          <p:nvPr/>
        </p:nvSpPr>
        <p:spPr>
          <a:xfrm>
            <a:off x="224423" y="1695450"/>
            <a:ext cx="4729317" cy="6425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You want to get an exciting job</a:t>
            </a:r>
          </a:p>
        </p:txBody>
      </p:sp>
    </p:spTree>
    <p:extLst>
      <p:ext uri="{BB962C8B-B14F-4D97-AF65-F5344CB8AC3E}">
        <p14:creationId xmlns:p14="http://schemas.microsoft.com/office/powerpoint/2010/main" val="31881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02" y="1022417"/>
            <a:ext cx="11762983" cy="4813165"/>
          </a:xfrm>
        </p:spPr>
        <p:txBody>
          <a:bodyPr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Register on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Autolab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https://autolab.cs.jmu.edu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  You will need to the use VPN if connecting to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Autolab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from off Campus (VPN instructions are on the resources page on the class web site).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Signup on Piazza.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 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out and due next Tuesday, January 26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b="1" dirty="0"/>
              <a:t>Quiz 0 </a:t>
            </a:r>
            <a:r>
              <a:rPr lang="en-US" dirty="0"/>
              <a:t>will be published on Canvas after class on Thursday and will be due Friday, January 22</a:t>
            </a:r>
            <a:r>
              <a:rPr lang="en-US" baseline="30000" dirty="0"/>
              <a:t>nd</a:t>
            </a:r>
            <a:r>
              <a:rPr lang="en-US" dirty="0"/>
              <a:t> @ 5:00 pm.  The quiz will be timed (20 minutes to complete once started).  Topics for Quiz 0 are posted on the class website.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Important This Week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D8009E2-52D6-A745-98A2-B225BD12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531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19"/>
            <a:ext cx="10836058" cy="4813165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AI?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What can AI do?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/>
              <a:t>What are we going to do in this course?</a:t>
            </a:r>
          </a:p>
          <a:p>
            <a:endParaRPr lang="en-US" dirty="0"/>
          </a:p>
          <a:p>
            <a:r>
              <a:rPr lang="en-US" dirty="0"/>
              <a:t>Introduction to AI agents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5E3E68-7366-C646-A3CD-103126E0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23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4222315" cy="992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Sci-Fi tells us AI: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AI?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rtoo-c3po">
            <a:extLst>
              <a:ext uri="{FF2B5EF4-FFF2-40B4-BE49-F238E27FC236}">
                <a16:creationId xmlns:a16="http://schemas.microsoft.com/office/drawing/2014/main" id="{90575142-AF8E-A441-BA64-9868E05D4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5734" y="1099118"/>
            <a:ext cx="2111680" cy="310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3-94">
            <a:extLst>
              <a:ext uri="{FF2B5EF4-FFF2-40B4-BE49-F238E27FC236}">
                <a16:creationId xmlns:a16="http://schemas.microsoft.com/office/drawing/2014/main" id="{D2D799C9-3830-7C45-8FC9-DBD624F7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35029" y="1221286"/>
            <a:ext cx="3894103" cy="220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FFADC-EF6E-F24B-8EAA-C5C51C6E0835}"/>
              </a:ext>
            </a:extLst>
          </p:cNvPr>
          <p:cNvSpPr txBox="1">
            <a:spLocks/>
          </p:cNvSpPr>
          <p:nvPr/>
        </p:nvSpPr>
        <p:spPr>
          <a:xfrm>
            <a:off x="249475" y="2459983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scary (terminator)</a:t>
            </a:r>
            <a:endParaRPr lang="en-US" dirty="0"/>
          </a:p>
          <a:p>
            <a:endParaRPr lang="en-US" dirty="0"/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7F08C-7E71-1D45-B3CE-F4EBCAE7F677}"/>
              </a:ext>
            </a:extLst>
          </p:cNvPr>
          <p:cNvSpPr txBox="1">
            <a:spLocks/>
          </p:cNvSpPr>
          <p:nvPr/>
        </p:nvSpPr>
        <p:spPr>
          <a:xfrm>
            <a:off x="249475" y="1692300"/>
            <a:ext cx="4222315" cy="49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nice (R2D2, C3PO)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08E0C-F103-A749-9473-EF6C7165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250" y="3567308"/>
            <a:ext cx="1897259" cy="2877162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74F760B-2E5F-594D-A67D-A5E40B15715A}"/>
              </a:ext>
            </a:extLst>
          </p:cNvPr>
          <p:cNvSpPr txBox="1">
            <a:spLocks/>
          </p:cNvSpPr>
          <p:nvPr/>
        </p:nvSpPr>
        <p:spPr>
          <a:xfrm>
            <a:off x="2360632" y="4795685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 am reading this book now, and so far, it is good.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9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1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2371</TotalTime>
  <Words>2068</Words>
  <Application>Microsoft Macintosh PowerPoint</Application>
  <PresentationFormat>Widescreen</PresentationFormat>
  <Paragraphs>335</Paragraphs>
  <Slides>26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Artificial  Intelligence Intro and Agents</vt:lpstr>
      <vt:lpstr>Meet and Greet</vt:lpstr>
      <vt:lpstr>Course Information</vt:lpstr>
      <vt:lpstr>Mastery Learning Model</vt:lpstr>
      <vt:lpstr>Course Information</vt:lpstr>
      <vt:lpstr>Why Take This Class?</vt:lpstr>
      <vt:lpstr>Important This Week</vt:lpstr>
      <vt:lpstr>Objectives For Today</vt:lpstr>
      <vt:lpstr>What is AI?</vt:lpstr>
      <vt:lpstr>What is Intelligence?</vt:lpstr>
      <vt:lpstr>My definition</vt:lpstr>
      <vt:lpstr>What is AI?</vt:lpstr>
      <vt:lpstr>What is AI?</vt:lpstr>
      <vt:lpstr>Rational Decisions?  What are these?</vt:lpstr>
      <vt:lpstr>Quantifying Artificial Intelligence – The Turing Test</vt:lpstr>
      <vt:lpstr>Our Brains</vt:lpstr>
      <vt:lpstr>Summarized History of AI</vt:lpstr>
      <vt:lpstr>What Can AI Do?</vt:lpstr>
      <vt:lpstr>Course Topics</vt:lpstr>
      <vt:lpstr>Designing Rational Agents</vt:lpstr>
      <vt:lpstr>Agents and Environments</vt:lpstr>
      <vt:lpstr>Environment Types</vt:lpstr>
      <vt:lpstr>Vacuum-cleaner World and Agent Types</vt:lpstr>
      <vt:lpstr>Reflex Agent Example</vt:lpstr>
      <vt:lpstr>Learning-based agents</vt:lpstr>
      <vt:lpstr>Important This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14</cp:revision>
  <dcterms:created xsi:type="dcterms:W3CDTF">2019-01-08T03:10:37Z</dcterms:created>
  <dcterms:modified xsi:type="dcterms:W3CDTF">2021-01-18T00:46:57Z</dcterms:modified>
</cp:coreProperties>
</file>